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303" r:id="rId2"/>
    <p:sldId id="291" r:id="rId3"/>
    <p:sldId id="270" r:id="rId4"/>
    <p:sldId id="293" r:id="rId5"/>
    <p:sldId id="301" r:id="rId6"/>
    <p:sldId id="285" r:id="rId7"/>
    <p:sldId id="300" r:id="rId8"/>
    <p:sldId id="299" r:id="rId9"/>
    <p:sldId id="284" r:id="rId10"/>
    <p:sldId id="304" r:id="rId11"/>
    <p:sldId id="286" r:id="rId12"/>
    <p:sldId id="294" r:id="rId13"/>
    <p:sldId id="298" r:id="rId14"/>
    <p:sldId id="292" r:id="rId15"/>
    <p:sldId id="302" r:id="rId16"/>
    <p:sldId id="288" r:id="rId1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ga" initials="O" lastIdx="1" clrIdx="0">
    <p:extLst>
      <p:ext uri="{19B8F6BF-5375-455C-9EA6-DF929625EA0E}">
        <p15:presenceInfo xmlns:p15="http://schemas.microsoft.com/office/powerpoint/2012/main" userId="Olg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DFCC"/>
    <a:srgbClr val="337A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5" autoAdjust="0"/>
    <p:restoredTop sz="68088" autoAdjust="0"/>
  </p:normalViewPr>
  <p:slideViewPr>
    <p:cSldViewPr snapToGrid="0" snapToObjects="1">
      <p:cViewPr varScale="1">
        <p:scale>
          <a:sx n="75" d="100"/>
          <a:sy n="75" d="100"/>
        </p:scale>
        <p:origin x="1956" y="60"/>
      </p:cViewPr>
      <p:guideLst/>
    </p:cSldViewPr>
  </p:slideViewPr>
  <p:notesTextViewPr>
    <p:cViewPr>
      <p:scale>
        <a:sx n="125" d="100"/>
        <a:sy n="125" d="100"/>
      </p:scale>
      <p:origin x="0" y="0"/>
    </p:cViewPr>
  </p:notesTextViewPr>
  <p:notesViewPr>
    <p:cSldViewPr snapToGrid="0" snapToObjects="1">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C10E3F-6F66-4E93-9A33-6A2CB46436D6}"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s-ES"/>
        </a:p>
      </dgm:t>
    </dgm:pt>
    <dgm:pt modelId="{EB1AB742-B72A-475E-ACE2-308CD1999F2B}">
      <dgm:prSet phldrT="[Texto]" custT="1"/>
      <dgm:spPr/>
      <dgm:t>
        <a:bodyPr/>
        <a:lstStyle/>
        <a:p>
          <a:endParaRPr lang="es-ES" sz="2000" dirty="0">
            <a:latin typeface="Avenir" pitchFamily="50" charset="0"/>
          </a:endParaRPr>
        </a:p>
        <a:p>
          <a:r>
            <a:rPr lang="es-ES" sz="2000" b="0" dirty="0">
              <a:latin typeface="Avenir" pitchFamily="50" charset="0"/>
            </a:rPr>
            <a:t>La extensión del uso de la </a:t>
          </a:r>
          <a:r>
            <a:rPr lang="es-ES" sz="2000" b="1" dirty="0">
              <a:latin typeface="Avenir" pitchFamily="50" charset="0"/>
            </a:rPr>
            <a:t>electricidad de origen renovable </a:t>
          </a:r>
          <a:r>
            <a:rPr lang="es-ES" sz="2000" b="0" dirty="0">
              <a:latin typeface="Avenir" pitchFamily="50" charset="0"/>
            </a:rPr>
            <a:t>a todos los sectores de actividad en los que sea posible es el camino más eficiente para lograr los objetivos de </a:t>
          </a:r>
          <a:r>
            <a:rPr lang="es-ES" sz="2000" b="1" dirty="0">
              <a:latin typeface="Avenir" pitchFamily="50" charset="0"/>
            </a:rPr>
            <a:t>descarbonización</a:t>
          </a:r>
          <a:r>
            <a:rPr lang="es-ES" sz="2000" b="0" dirty="0">
              <a:latin typeface="Avenir" pitchFamily="50" charset="0"/>
            </a:rPr>
            <a:t>. </a:t>
          </a:r>
        </a:p>
        <a:p>
          <a:endParaRPr lang="es-ES" sz="1700" dirty="0"/>
        </a:p>
      </dgm:t>
    </dgm:pt>
    <dgm:pt modelId="{EBACBCD1-FEAB-401A-89AF-766FFA1E0A96}" type="parTrans" cxnId="{05524111-0513-47CD-B211-F6A361010DD2}">
      <dgm:prSet/>
      <dgm:spPr/>
      <dgm:t>
        <a:bodyPr/>
        <a:lstStyle/>
        <a:p>
          <a:endParaRPr lang="es-ES"/>
        </a:p>
      </dgm:t>
    </dgm:pt>
    <dgm:pt modelId="{C5C721D5-54BC-4B85-B1CE-747AE076DBA2}" type="sibTrans" cxnId="{05524111-0513-47CD-B211-F6A361010DD2}">
      <dgm:prSet/>
      <dgm:spPr/>
      <dgm:t>
        <a:bodyPr/>
        <a:lstStyle/>
        <a:p>
          <a:endParaRPr lang="es-ES"/>
        </a:p>
      </dgm:t>
    </dgm:pt>
    <dgm:pt modelId="{85D264C3-42EB-45B8-A6D2-2D062DEA92F8}">
      <dgm:prSet phldrT="[Texto]"/>
      <dgm:spPr/>
      <dgm:t>
        <a:bodyPr anchor="t"/>
        <a:lstStyle/>
        <a:p>
          <a:endParaRPr lang="es-ES" b="1" u="none" dirty="0">
            <a:latin typeface="Avenir Next LT Pro" panose="020B0504020202020204" pitchFamily="34" charset="0"/>
          </a:endParaRPr>
        </a:p>
        <a:p>
          <a:r>
            <a:rPr lang="es-ES" b="1" u="none" dirty="0">
              <a:latin typeface="Avenir Next LT Pro" panose="020B0504020202020204" pitchFamily="34" charset="0"/>
            </a:rPr>
            <a:t>TRANSPORTE</a:t>
          </a:r>
          <a:r>
            <a:rPr lang="es-ES" b="0" u="none" dirty="0">
              <a:latin typeface="Avenir Next LT Pro" panose="020B0504020202020204" pitchFamily="34" charset="0"/>
            </a:rPr>
            <a:t>:</a:t>
          </a:r>
          <a:r>
            <a:rPr lang="es-ES" b="1" u="none" dirty="0">
              <a:latin typeface="Avenir Next LT Pro" panose="020B0504020202020204" pitchFamily="34" charset="0"/>
            </a:rPr>
            <a:t> </a:t>
          </a:r>
        </a:p>
        <a:p>
          <a:r>
            <a:rPr lang="es-ES" dirty="0">
              <a:latin typeface="Avenir Next LT Pro" panose="020B0504020202020204" pitchFamily="34" charset="0"/>
            </a:rPr>
            <a:t>Penetración del vehículo eléctrico.</a:t>
          </a:r>
        </a:p>
        <a:p>
          <a:r>
            <a:rPr lang="es-ES" dirty="0">
              <a:latin typeface="Avenir Next LT Pro" panose="020B0504020202020204" pitchFamily="34" charset="0"/>
            </a:rPr>
            <a:t>Cambio del  modo de movernos.</a:t>
          </a:r>
        </a:p>
        <a:p>
          <a:r>
            <a:rPr lang="es-ES" dirty="0">
              <a:latin typeface="Avenir Next LT Pro" panose="020B0504020202020204" pitchFamily="34" charset="0"/>
            </a:rPr>
            <a:t>Tren en lugar de avión.</a:t>
          </a:r>
        </a:p>
      </dgm:t>
    </dgm:pt>
    <dgm:pt modelId="{0B7388D5-370C-47D3-8F24-521AFF21A99A}" type="parTrans" cxnId="{753CD644-0915-4BC2-9BE8-ABDC512514BF}">
      <dgm:prSet/>
      <dgm:spPr/>
      <dgm:t>
        <a:bodyPr/>
        <a:lstStyle/>
        <a:p>
          <a:endParaRPr lang="es-ES"/>
        </a:p>
      </dgm:t>
    </dgm:pt>
    <dgm:pt modelId="{419333BD-09B3-46AD-A288-298E39590D63}" type="sibTrans" cxnId="{753CD644-0915-4BC2-9BE8-ABDC512514BF}">
      <dgm:prSet/>
      <dgm:spPr/>
      <dgm:t>
        <a:bodyPr/>
        <a:lstStyle/>
        <a:p>
          <a:endParaRPr lang="es-ES"/>
        </a:p>
      </dgm:t>
    </dgm:pt>
    <dgm:pt modelId="{E174DDE1-3532-459F-843B-779B8B3DFFF6}">
      <dgm:prSet phldrT="[Texto]"/>
      <dgm:spPr/>
      <dgm:t>
        <a:bodyPr anchor="t"/>
        <a:lstStyle/>
        <a:p>
          <a:endParaRPr lang="es-ES" b="1" u="none" dirty="0">
            <a:latin typeface="Avenir Next LT Pro" panose="020B0504020202020204" pitchFamily="34" charset="0"/>
          </a:endParaRPr>
        </a:p>
        <a:p>
          <a:r>
            <a:rPr lang="es-ES" b="1" u="none" dirty="0">
              <a:latin typeface="Avenir Next LT Pro" panose="020B0504020202020204" pitchFamily="34" charset="0"/>
            </a:rPr>
            <a:t>DOMÉSTICO</a:t>
          </a:r>
          <a:r>
            <a:rPr lang="es-ES" b="0" u="none" dirty="0">
              <a:latin typeface="Avenir Next LT Pro" panose="020B0504020202020204" pitchFamily="34" charset="0"/>
            </a:rPr>
            <a:t>:</a:t>
          </a:r>
          <a:r>
            <a:rPr lang="es-ES" b="1" u="none" dirty="0">
              <a:latin typeface="Avenir Next LT Pro" panose="020B0504020202020204" pitchFamily="34" charset="0"/>
            </a:rPr>
            <a:t> </a:t>
          </a:r>
        </a:p>
        <a:p>
          <a:r>
            <a:rPr lang="es-ES" dirty="0">
              <a:latin typeface="Avenir Next LT Pro" panose="020B0504020202020204" pitchFamily="34" charset="0"/>
            </a:rPr>
            <a:t>Climatización con aerotermia, tecnología eléctrica y más eficiente. Cocina eléctrica. </a:t>
          </a:r>
        </a:p>
        <a:p>
          <a:r>
            <a:rPr lang="es-ES" dirty="0">
              <a:latin typeface="Avenir Next LT Pro" panose="020B0504020202020204" pitchFamily="34" charset="0"/>
            </a:rPr>
            <a:t>Electricidad a partir de energías renovables. </a:t>
          </a:r>
        </a:p>
      </dgm:t>
    </dgm:pt>
    <dgm:pt modelId="{3D2EDA72-A955-4E23-8261-17A72F988AFB}" type="parTrans" cxnId="{92FDDCC0-8FB7-482B-8562-CEEE46AB519B}">
      <dgm:prSet/>
      <dgm:spPr/>
      <dgm:t>
        <a:bodyPr/>
        <a:lstStyle/>
        <a:p>
          <a:endParaRPr lang="es-ES"/>
        </a:p>
      </dgm:t>
    </dgm:pt>
    <dgm:pt modelId="{5829C0F6-7287-4F02-B960-788E2D0885F0}" type="sibTrans" cxnId="{92FDDCC0-8FB7-482B-8562-CEEE46AB519B}">
      <dgm:prSet/>
      <dgm:spPr/>
      <dgm:t>
        <a:bodyPr/>
        <a:lstStyle/>
        <a:p>
          <a:endParaRPr lang="es-ES"/>
        </a:p>
      </dgm:t>
    </dgm:pt>
    <dgm:pt modelId="{E02EB569-5809-4917-892C-110C9FA6E99A}">
      <dgm:prSet phldrT="[Texto]"/>
      <dgm:spPr/>
      <dgm:t>
        <a:bodyPr anchor="t"/>
        <a:lstStyle/>
        <a:p>
          <a:endParaRPr lang="es-ES" b="1" u="none" dirty="0">
            <a:latin typeface="Avenir Next LT Pro" panose="020B0504020202020204" pitchFamily="34" charset="0"/>
          </a:endParaRPr>
        </a:p>
        <a:p>
          <a:r>
            <a:rPr lang="es-ES" b="1" u="none" dirty="0">
              <a:latin typeface="Avenir Next LT Pro" panose="020B0504020202020204" pitchFamily="34" charset="0"/>
            </a:rPr>
            <a:t>INDUSTRIA</a:t>
          </a:r>
          <a:r>
            <a:rPr lang="es-ES" b="0" u="none" dirty="0">
              <a:latin typeface="Avenir Next LT Pro" panose="020B0504020202020204" pitchFamily="34" charset="0"/>
            </a:rPr>
            <a:t>:</a:t>
          </a:r>
          <a:r>
            <a:rPr lang="es-ES" b="1" u="none" dirty="0">
              <a:latin typeface="Avenir Next LT Pro" panose="020B0504020202020204" pitchFamily="34" charset="0"/>
            </a:rPr>
            <a:t> </a:t>
          </a:r>
        </a:p>
        <a:p>
          <a:r>
            <a:rPr lang="es-ES" dirty="0">
              <a:latin typeface="Avenir Next LT Pro" panose="020B0504020202020204" pitchFamily="34" charset="0"/>
            </a:rPr>
            <a:t>Cambio de los procesos industriales. </a:t>
          </a:r>
        </a:p>
        <a:p>
          <a:r>
            <a:rPr lang="es-ES" dirty="0">
              <a:latin typeface="Avenir Next LT Pro" panose="020B0504020202020204" pitchFamily="34" charset="0"/>
            </a:rPr>
            <a:t>Uso de energía eléctrica cuando sea posible. </a:t>
          </a:r>
        </a:p>
      </dgm:t>
    </dgm:pt>
    <dgm:pt modelId="{6E1E10A5-C9B7-4137-9BAA-D874DFF45C48}" type="parTrans" cxnId="{C69F811A-C84F-4730-9864-59E4CF49BD81}">
      <dgm:prSet/>
      <dgm:spPr/>
      <dgm:t>
        <a:bodyPr/>
        <a:lstStyle/>
        <a:p>
          <a:endParaRPr lang="es-ES"/>
        </a:p>
      </dgm:t>
    </dgm:pt>
    <dgm:pt modelId="{E075C409-8CA8-45E7-99A0-E4864DB4EC12}" type="sibTrans" cxnId="{C69F811A-C84F-4730-9864-59E4CF49BD81}">
      <dgm:prSet/>
      <dgm:spPr/>
      <dgm:t>
        <a:bodyPr/>
        <a:lstStyle/>
        <a:p>
          <a:endParaRPr lang="es-ES"/>
        </a:p>
      </dgm:t>
    </dgm:pt>
    <dgm:pt modelId="{A13F19F8-1C7D-4F07-B3A4-F370AE45FED7}" type="pres">
      <dgm:prSet presAssocID="{54C10E3F-6F66-4E93-9A33-6A2CB46436D6}" presName="hierChild1" presStyleCnt="0">
        <dgm:presLayoutVars>
          <dgm:orgChart val="1"/>
          <dgm:chPref val="1"/>
          <dgm:dir/>
          <dgm:animOne val="branch"/>
          <dgm:animLvl val="lvl"/>
          <dgm:resizeHandles/>
        </dgm:presLayoutVars>
      </dgm:prSet>
      <dgm:spPr/>
    </dgm:pt>
    <dgm:pt modelId="{853B6B22-778C-418A-AF1D-02F64327AAE1}" type="pres">
      <dgm:prSet presAssocID="{EB1AB742-B72A-475E-ACE2-308CD1999F2B}" presName="hierRoot1" presStyleCnt="0">
        <dgm:presLayoutVars>
          <dgm:hierBranch val="init"/>
        </dgm:presLayoutVars>
      </dgm:prSet>
      <dgm:spPr/>
    </dgm:pt>
    <dgm:pt modelId="{5BCD247A-2AFB-4CE4-91E8-4D03D42C1A0A}" type="pres">
      <dgm:prSet presAssocID="{EB1AB742-B72A-475E-ACE2-308CD1999F2B}" presName="rootComposite1" presStyleCnt="0"/>
      <dgm:spPr/>
    </dgm:pt>
    <dgm:pt modelId="{45489BD2-4109-4B56-8DD9-879F891F56F7}" type="pres">
      <dgm:prSet presAssocID="{EB1AB742-B72A-475E-ACE2-308CD1999F2B}" presName="rootText1" presStyleLbl="node0" presStyleIdx="0" presStyleCnt="1" custScaleX="314095" custScaleY="129662" custLinFactNeighborY="-12672">
        <dgm:presLayoutVars>
          <dgm:chPref val="3"/>
        </dgm:presLayoutVars>
      </dgm:prSet>
      <dgm:spPr/>
    </dgm:pt>
    <dgm:pt modelId="{804B1937-8D03-4379-925F-96AD77EA915E}" type="pres">
      <dgm:prSet presAssocID="{EB1AB742-B72A-475E-ACE2-308CD1999F2B}" presName="rootConnector1" presStyleLbl="node1" presStyleIdx="0" presStyleCnt="0"/>
      <dgm:spPr/>
    </dgm:pt>
    <dgm:pt modelId="{F6973BA9-FB9A-4445-8F4A-D88F71752685}" type="pres">
      <dgm:prSet presAssocID="{EB1AB742-B72A-475E-ACE2-308CD1999F2B}" presName="hierChild2" presStyleCnt="0"/>
      <dgm:spPr/>
    </dgm:pt>
    <dgm:pt modelId="{6CFB9CD3-CD23-4036-A3C7-CF7A7F60E46B}" type="pres">
      <dgm:prSet presAssocID="{0B7388D5-370C-47D3-8F24-521AFF21A99A}" presName="Name37" presStyleLbl="parChTrans1D2" presStyleIdx="0" presStyleCnt="3"/>
      <dgm:spPr/>
    </dgm:pt>
    <dgm:pt modelId="{E12C3274-2DD5-42A6-B2AA-5622A0FAE655}" type="pres">
      <dgm:prSet presAssocID="{85D264C3-42EB-45B8-A6D2-2D062DEA92F8}" presName="hierRoot2" presStyleCnt="0">
        <dgm:presLayoutVars>
          <dgm:hierBranch val="init"/>
        </dgm:presLayoutVars>
      </dgm:prSet>
      <dgm:spPr/>
    </dgm:pt>
    <dgm:pt modelId="{AA39D3BC-343D-40A3-BDDD-2EEDC629EF1F}" type="pres">
      <dgm:prSet presAssocID="{85D264C3-42EB-45B8-A6D2-2D062DEA92F8}" presName="rootComposite" presStyleCnt="0"/>
      <dgm:spPr/>
    </dgm:pt>
    <dgm:pt modelId="{2B1B489C-AC28-4F28-B089-364D7A802D8D}" type="pres">
      <dgm:prSet presAssocID="{85D264C3-42EB-45B8-A6D2-2D062DEA92F8}" presName="rootText" presStyleLbl="node2" presStyleIdx="0" presStyleCnt="3" custScaleX="119515" custScaleY="156469">
        <dgm:presLayoutVars>
          <dgm:chPref val="3"/>
        </dgm:presLayoutVars>
      </dgm:prSet>
      <dgm:spPr/>
    </dgm:pt>
    <dgm:pt modelId="{84BA3F8B-3938-4A4B-A05F-6465A3511BE6}" type="pres">
      <dgm:prSet presAssocID="{85D264C3-42EB-45B8-A6D2-2D062DEA92F8}" presName="rootConnector" presStyleLbl="node2" presStyleIdx="0" presStyleCnt="3"/>
      <dgm:spPr/>
    </dgm:pt>
    <dgm:pt modelId="{7BB7ABF1-B55E-49FE-A380-5B6C2C4B3B58}" type="pres">
      <dgm:prSet presAssocID="{85D264C3-42EB-45B8-A6D2-2D062DEA92F8}" presName="hierChild4" presStyleCnt="0"/>
      <dgm:spPr/>
    </dgm:pt>
    <dgm:pt modelId="{DE1A094B-F235-426B-885F-E38F6A369CF4}" type="pres">
      <dgm:prSet presAssocID="{85D264C3-42EB-45B8-A6D2-2D062DEA92F8}" presName="hierChild5" presStyleCnt="0"/>
      <dgm:spPr/>
    </dgm:pt>
    <dgm:pt modelId="{F85D6F95-AA5B-4B67-B03E-4940917AF30F}" type="pres">
      <dgm:prSet presAssocID="{3D2EDA72-A955-4E23-8261-17A72F988AFB}" presName="Name37" presStyleLbl="parChTrans1D2" presStyleIdx="1" presStyleCnt="3"/>
      <dgm:spPr/>
    </dgm:pt>
    <dgm:pt modelId="{F5943EF5-7038-48A6-9CCB-3BECFCC867B1}" type="pres">
      <dgm:prSet presAssocID="{E174DDE1-3532-459F-843B-779B8B3DFFF6}" presName="hierRoot2" presStyleCnt="0">
        <dgm:presLayoutVars>
          <dgm:hierBranch val="init"/>
        </dgm:presLayoutVars>
      </dgm:prSet>
      <dgm:spPr/>
    </dgm:pt>
    <dgm:pt modelId="{A8C82BBA-CF22-4D99-BCA9-C40ECBF0FBA2}" type="pres">
      <dgm:prSet presAssocID="{E174DDE1-3532-459F-843B-779B8B3DFFF6}" presName="rootComposite" presStyleCnt="0"/>
      <dgm:spPr/>
    </dgm:pt>
    <dgm:pt modelId="{807696FE-F3F6-4587-BB86-0B1976628675}" type="pres">
      <dgm:prSet presAssocID="{E174DDE1-3532-459F-843B-779B8B3DFFF6}" presName="rootText" presStyleLbl="node2" presStyleIdx="1" presStyleCnt="3" custScaleX="121909" custScaleY="156469">
        <dgm:presLayoutVars>
          <dgm:chPref val="3"/>
        </dgm:presLayoutVars>
      </dgm:prSet>
      <dgm:spPr/>
    </dgm:pt>
    <dgm:pt modelId="{F844BA36-82F1-4509-B2A5-15CC2F49767C}" type="pres">
      <dgm:prSet presAssocID="{E174DDE1-3532-459F-843B-779B8B3DFFF6}" presName="rootConnector" presStyleLbl="node2" presStyleIdx="1" presStyleCnt="3"/>
      <dgm:spPr/>
    </dgm:pt>
    <dgm:pt modelId="{CF373187-1862-4BE5-954C-75555AE90768}" type="pres">
      <dgm:prSet presAssocID="{E174DDE1-3532-459F-843B-779B8B3DFFF6}" presName="hierChild4" presStyleCnt="0"/>
      <dgm:spPr/>
    </dgm:pt>
    <dgm:pt modelId="{8C6C96F5-20E6-40A9-8AA1-988098D4ECC9}" type="pres">
      <dgm:prSet presAssocID="{E174DDE1-3532-459F-843B-779B8B3DFFF6}" presName="hierChild5" presStyleCnt="0"/>
      <dgm:spPr/>
    </dgm:pt>
    <dgm:pt modelId="{0C0558C9-38AA-4A49-BACC-8014BA27FF3B}" type="pres">
      <dgm:prSet presAssocID="{6E1E10A5-C9B7-4137-9BAA-D874DFF45C48}" presName="Name37" presStyleLbl="parChTrans1D2" presStyleIdx="2" presStyleCnt="3"/>
      <dgm:spPr/>
    </dgm:pt>
    <dgm:pt modelId="{351CE6F2-6C04-49E8-9AB8-A44D20C2F422}" type="pres">
      <dgm:prSet presAssocID="{E02EB569-5809-4917-892C-110C9FA6E99A}" presName="hierRoot2" presStyleCnt="0">
        <dgm:presLayoutVars>
          <dgm:hierBranch val="init"/>
        </dgm:presLayoutVars>
      </dgm:prSet>
      <dgm:spPr/>
    </dgm:pt>
    <dgm:pt modelId="{66C2E18A-4BDF-4181-ACF4-C082D8F79506}" type="pres">
      <dgm:prSet presAssocID="{E02EB569-5809-4917-892C-110C9FA6E99A}" presName="rootComposite" presStyleCnt="0"/>
      <dgm:spPr/>
    </dgm:pt>
    <dgm:pt modelId="{A455B192-05D8-481F-AD04-3C8D6755C991}" type="pres">
      <dgm:prSet presAssocID="{E02EB569-5809-4917-892C-110C9FA6E99A}" presName="rootText" presStyleLbl="node2" presStyleIdx="2" presStyleCnt="3" custScaleX="112747" custScaleY="156469">
        <dgm:presLayoutVars>
          <dgm:chPref val="3"/>
        </dgm:presLayoutVars>
      </dgm:prSet>
      <dgm:spPr/>
    </dgm:pt>
    <dgm:pt modelId="{00CCDF9B-DC87-430E-8443-2295E6EEC4B6}" type="pres">
      <dgm:prSet presAssocID="{E02EB569-5809-4917-892C-110C9FA6E99A}" presName="rootConnector" presStyleLbl="node2" presStyleIdx="2" presStyleCnt="3"/>
      <dgm:spPr/>
    </dgm:pt>
    <dgm:pt modelId="{5970046A-A2D7-4E91-9C35-667856ECA45F}" type="pres">
      <dgm:prSet presAssocID="{E02EB569-5809-4917-892C-110C9FA6E99A}" presName="hierChild4" presStyleCnt="0"/>
      <dgm:spPr/>
    </dgm:pt>
    <dgm:pt modelId="{877C9C31-F4C6-4A01-947E-1189F0A9B92D}" type="pres">
      <dgm:prSet presAssocID="{E02EB569-5809-4917-892C-110C9FA6E99A}" presName="hierChild5" presStyleCnt="0"/>
      <dgm:spPr/>
    </dgm:pt>
    <dgm:pt modelId="{472FDA9E-6B91-4F37-89DA-EB19294A6B79}" type="pres">
      <dgm:prSet presAssocID="{EB1AB742-B72A-475E-ACE2-308CD1999F2B}" presName="hierChild3" presStyleCnt="0"/>
      <dgm:spPr/>
    </dgm:pt>
  </dgm:ptLst>
  <dgm:cxnLst>
    <dgm:cxn modelId="{05524111-0513-47CD-B211-F6A361010DD2}" srcId="{54C10E3F-6F66-4E93-9A33-6A2CB46436D6}" destId="{EB1AB742-B72A-475E-ACE2-308CD1999F2B}" srcOrd="0" destOrd="0" parTransId="{EBACBCD1-FEAB-401A-89AF-766FFA1E0A96}" sibTransId="{C5C721D5-54BC-4B85-B1CE-747AE076DBA2}"/>
    <dgm:cxn modelId="{C69F811A-C84F-4730-9864-59E4CF49BD81}" srcId="{EB1AB742-B72A-475E-ACE2-308CD1999F2B}" destId="{E02EB569-5809-4917-892C-110C9FA6E99A}" srcOrd="2" destOrd="0" parTransId="{6E1E10A5-C9B7-4137-9BAA-D874DFF45C48}" sibTransId="{E075C409-8CA8-45E7-99A0-E4864DB4EC12}"/>
    <dgm:cxn modelId="{1798E030-90FE-4A10-803C-C6BE351BE686}" type="presOf" srcId="{EB1AB742-B72A-475E-ACE2-308CD1999F2B}" destId="{804B1937-8D03-4379-925F-96AD77EA915E}" srcOrd="1" destOrd="0" presId="urn:microsoft.com/office/officeart/2005/8/layout/orgChart1"/>
    <dgm:cxn modelId="{5B6B9A3C-0CCF-4564-9A6F-92907337FF32}" type="presOf" srcId="{E174DDE1-3532-459F-843B-779B8B3DFFF6}" destId="{F844BA36-82F1-4509-B2A5-15CC2F49767C}" srcOrd="1" destOrd="0" presId="urn:microsoft.com/office/officeart/2005/8/layout/orgChart1"/>
    <dgm:cxn modelId="{753CD644-0915-4BC2-9BE8-ABDC512514BF}" srcId="{EB1AB742-B72A-475E-ACE2-308CD1999F2B}" destId="{85D264C3-42EB-45B8-A6D2-2D062DEA92F8}" srcOrd="0" destOrd="0" parTransId="{0B7388D5-370C-47D3-8F24-521AFF21A99A}" sibTransId="{419333BD-09B3-46AD-A288-298E39590D63}"/>
    <dgm:cxn modelId="{4EDB2F45-814C-48D9-9136-77BA029D1659}" type="presOf" srcId="{E02EB569-5809-4917-892C-110C9FA6E99A}" destId="{00CCDF9B-DC87-430E-8443-2295E6EEC4B6}" srcOrd="1" destOrd="0" presId="urn:microsoft.com/office/officeart/2005/8/layout/orgChart1"/>
    <dgm:cxn modelId="{A628E965-7E4A-4854-954E-365F30BB0B60}" type="presOf" srcId="{EB1AB742-B72A-475E-ACE2-308CD1999F2B}" destId="{45489BD2-4109-4B56-8DD9-879F891F56F7}" srcOrd="0" destOrd="0" presId="urn:microsoft.com/office/officeart/2005/8/layout/orgChart1"/>
    <dgm:cxn modelId="{8529E849-FF53-4C79-ABB9-86EE165CE197}" type="presOf" srcId="{0B7388D5-370C-47D3-8F24-521AFF21A99A}" destId="{6CFB9CD3-CD23-4036-A3C7-CF7A7F60E46B}" srcOrd="0" destOrd="0" presId="urn:microsoft.com/office/officeart/2005/8/layout/orgChart1"/>
    <dgm:cxn modelId="{4CF7C557-FCF8-452F-85C3-6EC0A95A8BB8}" type="presOf" srcId="{85D264C3-42EB-45B8-A6D2-2D062DEA92F8}" destId="{2B1B489C-AC28-4F28-B089-364D7A802D8D}" srcOrd="0" destOrd="0" presId="urn:microsoft.com/office/officeart/2005/8/layout/orgChart1"/>
    <dgm:cxn modelId="{C933ED5A-FBE0-4488-8362-36117E77D7E0}" type="presOf" srcId="{E174DDE1-3532-459F-843B-779B8B3DFFF6}" destId="{807696FE-F3F6-4587-BB86-0B1976628675}" srcOrd="0" destOrd="0" presId="urn:microsoft.com/office/officeart/2005/8/layout/orgChart1"/>
    <dgm:cxn modelId="{8DF5D19E-9D96-4448-89C3-87DF87389950}" type="presOf" srcId="{E02EB569-5809-4917-892C-110C9FA6E99A}" destId="{A455B192-05D8-481F-AD04-3C8D6755C991}" srcOrd="0" destOrd="0" presId="urn:microsoft.com/office/officeart/2005/8/layout/orgChart1"/>
    <dgm:cxn modelId="{D329AAB3-B0AF-4CA9-A602-15A0A379C0F5}" type="presOf" srcId="{6E1E10A5-C9B7-4137-9BAA-D874DFF45C48}" destId="{0C0558C9-38AA-4A49-BACC-8014BA27FF3B}" srcOrd="0" destOrd="0" presId="urn:microsoft.com/office/officeart/2005/8/layout/orgChart1"/>
    <dgm:cxn modelId="{51E52BB6-C351-418E-A27E-9A34D1A3F882}" type="presOf" srcId="{85D264C3-42EB-45B8-A6D2-2D062DEA92F8}" destId="{84BA3F8B-3938-4A4B-A05F-6465A3511BE6}" srcOrd="1" destOrd="0" presId="urn:microsoft.com/office/officeart/2005/8/layout/orgChart1"/>
    <dgm:cxn modelId="{92FDDCC0-8FB7-482B-8562-CEEE46AB519B}" srcId="{EB1AB742-B72A-475E-ACE2-308CD1999F2B}" destId="{E174DDE1-3532-459F-843B-779B8B3DFFF6}" srcOrd="1" destOrd="0" parTransId="{3D2EDA72-A955-4E23-8261-17A72F988AFB}" sibTransId="{5829C0F6-7287-4F02-B960-788E2D0885F0}"/>
    <dgm:cxn modelId="{B7DDDDC3-4734-4879-ACF3-7408A6C65667}" type="presOf" srcId="{54C10E3F-6F66-4E93-9A33-6A2CB46436D6}" destId="{A13F19F8-1C7D-4F07-B3A4-F370AE45FED7}" srcOrd="0" destOrd="0" presId="urn:microsoft.com/office/officeart/2005/8/layout/orgChart1"/>
    <dgm:cxn modelId="{732A75E4-09A8-483B-94AB-26DAB8F5935C}" type="presOf" srcId="{3D2EDA72-A955-4E23-8261-17A72F988AFB}" destId="{F85D6F95-AA5B-4B67-B03E-4940917AF30F}" srcOrd="0" destOrd="0" presId="urn:microsoft.com/office/officeart/2005/8/layout/orgChart1"/>
    <dgm:cxn modelId="{6644798D-9362-41A2-8612-12E65CAF5F70}" type="presParOf" srcId="{A13F19F8-1C7D-4F07-B3A4-F370AE45FED7}" destId="{853B6B22-778C-418A-AF1D-02F64327AAE1}" srcOrd="0" destOrd="0" presId="urn:microsoft.com/office/officeart/2005/8/layout/orgChart1"/>
    <dgm:cxn modelId="{7713465B-7329-47EE-9C53-DAEF6604FA17}" type="presParOf" srcId="{853B6B22-778C-418A-AF1D-02F64327AAE1}" destId="{5BCD247A-2AFB-4CE4-91E8-4D03D42C1A0A}" srcOrd="0" destOrd="0" presId="urn:microsoft.com/office/officeart/2005/8/layout/orgChart1"/>
    <dgm:cxn modelId="{4AB02A74-7E1C-40D9-A112-754DB9F54516}" type="presParOf" srcId="{5BCD247A-2AFB-4CE4-91E8-4D03D42C1A0A}" destId="{45489BD2-4109-4B56-8DD9-879F891F56F7}" srcOrd="0" destOrd="0" presId="urn:microsoft.com/office/officeart/2005/8/layout/orgChart1"/>
    <dgm:cxn modelId="{397636EB-C5AB-434D-861D-30D2847AF554}" type="presParOf" srcId="{5BCD247A-2AFB-4CE4-91E8-4D03D42C1A0A}" destId="{804B1937-8D03-4379-925F-96AD77EA915E}" srcOrd="1" destOrd="0" presId="urn:microsoft.com/office/officeart/2005/8/layout/orgChart1"/>
    <dgm:cxn modelId="{B581A7E1-14B0-4768-8664-1FDC166B4862}" type="presParOf" srcId="{853B6B22-778C-418A-AF1D-02F64327AAE1}" destId="{F6973BA9-FB9A-4445-8F4A-D88F71752685}" srcOrd="1" destOrd="0" presId="urn:microsoft.com/office/officeart/2005/8/layout/orgChart1"/>
    <dgm:cxn modelId="{DCA23255-4FB1-42AD-A08C-28F3307A4835}" type="presParOf" srcId="{F6973BA9-FB9A-4445-8F4A-D88F71752685}" destId="{6CFB9CD3-CD23-4036-A3C7-CF7A7F60E46B}" srcOrd="0" destOrd="0" presId="urn:microsoft.com/office/officeart/2005/8/layout/orgChart1"/>
    <dgm:cxn modelId="{F042B2BF-EA4B-4F38-951C-D79AC9FC0142}" type="presParOf" srcId="{F6973BA9-FB9A-4445-8F4A-D88F71752685}" destId="{E12C3274-2DD5-42A6-B2AA-5622A0FAE655}" srcOrd="1" destOrd="0" presId="urn:microsoft.com/office/officeart/2005/8/layout/orgChart1"/>
    <dgm:cxn modelId="{6631EF58-B365-4012-B41C-845C7BB6C433}" type="presParOf" srcId="{E12C3274-2DD5-42A6-B2AA-5622A0FAE655}" destId="{AA39D3BC-343D-40A3-BDDD-2EEDC629EF1F}" srcOrd="0" destOrd="0" presId="urn:microsoft.com/office/officeart/2005/8/layout/orgChart1"/>
    <dgm:cxn modelId="{D843FE5D-3B10-4F30-B3C0-70BFB9561D5C}" type="presParOf" srcId="{AA39D3BC-343D-40A3-BDDD-2EEDC629EF1F}" destId="{2B1B489C-AC28-4F28-B089-364D7A802D8D}" srcOrd="0" destOrd="0" presId="urn:microsoft.com/office/officeart/2005/8/layout/orgChart1"/>
    <dgm:cxn modelId="{6609CCAB-95ED-46C7-87E1-D1B944736F9C}" type="presParOf" srcId="{AA39D3BC-343D-40A3-BDDD-2EEDC629EF1F}" destId="{84BA3F8B-3938-4A4B-A05F-6465A3511BE6}" srcOrd="1" destOrd="0" presId="urn:microsoft.com/office/officeart/2005/8/layout/orgChart1"/>
    <dgm:cxn modelId="{351FF184-9DDA-44E5-8F63-B3EFB168A395}" type="presParOf" srcId="{E12C3274-2DD5-42A6-B2AA-5622A0FAE655}" destId="{7BB7ABF1-B55E-49FE-A380-5B6C2C4B3B58}" srcOrd="1" destOrd="0" presId="urn:microsoft.com/office/officeart/2005/8/layout/orgChart1"/>
    <dgm:cxn modelId="{0F0FACA8-CE75-4301-B247-F51CCC2098B8}" type="presParOf" srcId="{E12C3274-2DD5-42A6-B2AA-5622A0FAE655}" destId="{DE1A094B-F235-426B-885F-E38F6A369CF4}" srcOrd="2" destOrd="0" presId="urn:microsoft.com/office/officeart/2005/8/layout/orgChart1"/>
    <dgm:cxn modelId="{EDFD1332-E810-4FB0-82FF-047300BA6E58}" type="presParOf" srcId="{F6973BA9-FB9A-4445-8F4A-D88F71752685}" destId="{F85D6F95-AA5B-4B67-B03E-4940917AF30F}" srcOrd="2" destOrd="0" presId="urn:microsoft.com/office/officeart/2005/8/layout/orgChart1"/>
    <dgm:cxn modelId="{D1F9425F-1BE5-49C7-A12B-21A3D62BF437}" type="presParOf" srcId="{F6973BA9-FB9A-4445-8F4A-D88F71752685}" destId="{F5943EF5-7038-48A6-9CCB-3BECFCC867B1}" srcOrd="3" destOrd="0" presId="urn:microsoft.com/office/officeart/2005/8/layout/orgChart1"/>
    <dgm:cxn modelId="{0F48989D-EE0D-4D7E-A1D1-B0A1CCBFDEAB}" type="presParOf" srcId="{F5943EF5-7038-48A6-9CCB-3BECFCC867B1}" destId="{A8C82BBA-CF22-4D99-BCA9-C40ECBF0FBA2}" srcOrd="0" destOrd="0" presId="urn:microsoft.com/office/officeart/2005/8/layout/orgChart1"/>
    <dgm:cxn modelId="{6B8180EB-9A5E-4814-B6C1-7A3989F8F817}" type="presParOf" srcId="{A8C82BBA-CF22-4D99-BCA9-C40ECBF0FBA2}" destId="{807696FE-F3F6-4587-BB86-0B1976628675}" srcOrd="0" destOrd="0" presId="urn:microsoft.com/office/officeart/2005/8/layout/orgChart1"/>
    <dgm:cxn modelId="{FD3129E8-BA75-4B1E-807D-A99420C31337}" type="presParOf" srcId="{A8C82BBA-CF22-4D99-BCA9-C40ECBF0FBA2}" destId="{F844BA36-82F1-4509-B2A5-15CC2F49767C}" srcOrd="1" destOrd="0" presId="urn:microsoft.com/office/officeart/2005/8/layout/orgChart1"/>
    <dgm:cxn modelId="{A938F949-167F-4D9C-BED0-68D3090D0BEA}" type="presParOf" srcId="{F5943EF5-7038-48A6-9CCB-3BECFCC867B1}" destId="{CF373187-1862-4BE5-954C-75555AE90768}" srcOrd="1" destOrd="0" presId="urn:microsoft.com/office/officeart/2005/8/layout/orgChart1"/>
    <dgm:cxn modelId="{73B20870-0DC8-42A7-8970-9BE9D597DB1A}" type="presParOf" srcId="{F5943EF5-7038-48A6-9CCB-3BECFCC867B1}" destId="{8C6C96F5-20E6-40A9-8AA1-988098D4ECC9}" srcOrd="2" destOrd="0" presId="urn:microsoft.com/office/officeart/2005/8/layout/orgChart1"/>
    <dgm:cxn modelId="{D6F2E26C-52EE-4745-8AE1-1E3A71B8461B}" type="presParOf" srcId="{F6973BA9-FB9A-4445-8F4A-D88F71752685}" destId="{0C0558C9-38AA-4A49-BACC-8014BA27FF3B}" srcOrd="4" destOrd="0" presId="urn:microsoft.com/office/officeart/2005/8/layout/orgChart1"/>
    <dgm:cxn modelId="{4DA6F6AA-DCA4-4CFA-A379-7CD25298091A}" type="presParOf" srcId="{F6973BA9-FB9A-4445-8F4A-D88F71752685}" destId="{351CE6F2-6C04-49E8-9AB8-A44D20C2F422}" srcOrd="5" destOrd="0" presId="urn:microsoft.com/office/officeart/2005/8/layout/orgChart1"/>
    <dgm:cxn modelId="{23740936-564A-48FF-95F0-C8681175AB09}" type="presParOf" srcId="{351CE6F2-6C04-49E8-9AB8-A44D20C2F422}" destId="{66C2E18A-4BDF-4181-ACF4-C082D8F79506}" srcOrd="0" destOrd="0" presId="urn:microsoft.com/office/officeart/2005/8/layout/orgChart1"/>
    <dgm:cxn modelId="{A4E6038B-77DC-4C1C-9BDC-4088EBEDFC42}" type="presParOf" srcId="{66C2E18A-4BDF-4181-ACF4-C082D8F79506}" destId="{A455B192-05D8-481F-AD04-3C8D6755C991}" srcOrd="0" destOrd="0" presId="urn:microsoft.com/office/officeart/2005/8/layout/orgChart1"/>
    <dgm:cxn modelId="{3A397627-B45E-4E1E-B547-A7F2238C08A2}" type="presParOf" srcId="{66C2E18A-4BDF-4181-ACF4-C082D8F79506}" destId="{00CCDF9B-DC87-430E-8443-2295E6EEC4B6}" srcOrd="1" destOrd="0" presId="urn:microsoft.com/office/officeart/2005/8/layout/orgChart1"/>
    <dgm:cxn modelId="{F8834215-FE1E-4000-9458-1FE4D5B2CCD9}" type="presParOf" srcId="{351CE6F2-6C04-49E8-9AB8-A44D20C2F422}" destId="{5970046A-A2D7-4E91-9C35-667856ECA45F}" srcOrd="1" destOrd="0" presId="urn:microsoft.com/office/officeart/2005/8/layout/orgChart1"/>
    <dgm:cxn modelId="{7EE91C9D-F547-401E-8049-FF1C7BF34E46}" type="presParOf" srcId="{351CE6F2-6C04-49E8-9AB8-A44D20C2F422}" destId="{877C9C31-F4C6-4A01-947E-1189F0A9B92D}" srcOrd="2" destOrd="0" presId="urn:microsoft.com/office/officeart/2005/8/layout/orgChart1"/>
    <dgm:cxn modelId="{49DE22A8-D7DC-44B5-8745-CDE1D9EA4B11}" type="presParOf" srcId="{853B6B22-778C-418A-AF1D-02F64327AAE1}" destId="{472FDA9E-6B91-4F37-89DA-EB19294A6B7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0558C9-38AA-4A49-BACC-8014BA27FF3B}">
      <dsp:nvSpPr>
        <dsp:cNvPr id="0" name=""/>
        <dsp:cNvSpPr/>
      </dsp:nvSpPr>
      <dsp:spPr>
        <a:xfrm>
          <a:off x="5324006" y="1913919"/>
          <a:ext cx="3808296" cy="734613"/>
        </a:xfrm>
        <a:custGeom>
          <a:avLst/>
          <a:gdLst/>
          <a:ahLst/>
          <a:cxnLst/>
          <a:rect l="0" t="0" r="0" b="0"/>
          <a:pathLst>
            <a:path>
              <a:moveTo>
                <a:pt x="0" y="0"/>
              </a:moveTo>
              <a:lnTo>
                <a:pt x="0" y="452442"/>
              </a:lnTo>
              <a:lnTo>
                <a:pt x="3808296" y="452442"/>
              </a:lnTo>
              <a:lnTo>
                <a:pt x="3808296" y="73461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5D6F95-AA5B-4B67-B03E-4940917AF30F}">
      <dsp:nvSpPr>
        <dsp:cNvPr id="0" name=""/>
        <dsp:cNvSpPr/>
      </dsp:nvSpPr>
      <dsp:spPr>
        <a:xfrm>
          <a:off x="5278286" y="1913919"/>
          <a:ext cx="91440" cy="734613"/>
        </a:xfrm>
        <a:custGeom>
          <a:avLst/>
          <a:gdLst/>
          <a:ahLst/>
          <a:cxnLst/>
          <a:rect l="0" t="0" r="0" b="0"/>
          <a:pathLst>
            <a:path>
              <a:moveTo>
                <a:pt x="45720" y="0"/>
              </a:moveTo>
              <a:lnTo>
                <a:pt x="45720" y="452442"/>
              </a:lnTo>
              <a:lnTo>
                <a:pt x="136659" y="452442"/>
              </a:lnTo>
              <a:lnTo>
                <a:pt x="136659" y="73461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FB9CD3-CD23-4036-A3C7-CF7A7F60E46B}">
      <dsp:nvSpPr>
        <dsp:cNvPr id="0" name=""/>
        <dsp:cNvSpPr/>
      </dsp:nvSpPr>
      <dsp:spPr>
        <a:xfrm>
          <a:off x="1606649" y="1913919"/>
          <a:ext cx="3717356" cy="734613"/>
        </a:xfrm>
        <a:custGeom>
          <a:avLst/>
          <a:gdLst/>
          <a:ahLst/>
          <a:cxnLst/>
          <a:rect l="0" t="0" r="0" b="0"/>
          <a:pathLst>
            <a:path>
              <a:moveTo>
                <a:pt x="3717356" y="0"/>
              </a:moveTo>
              <a:lnTo>
                <a:pt x="3717356" y="452442"/>
              </a:lnTo>
              <a:lnTo>
                <a:pt x="0" y="452442"/>
              </a:lnTo>
              <a:lnTo>
                <a:pt x="0" y="73461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489BD2-4109-4B56-8DD9-879F891F56F7}">
      <dsp:nvSpPr>
        <dsp:cNvPr id="0" name=""/>
        <dsp:cNvSpPr/>
      </dsp:nvSpPr>
      <dsp:spPr>
        <a:xfrm>
          <a:off x="1103591" y="171684"/>
          <a:ext cx="8440830" cy="174223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s-ES" sz="2000" kern="1200" dirty="0">
            <a:latin typeface="Avenir" pitchFamily="50" charset="0"/>
          </a:endParaRPr>
        </a:p>
        <a:p>
          <a:pPr marL="0" lvl="0" indent="0" algn="ctr" defTabSz="889000">
            <a:lnSpc>
              <a:spcPct val="90000"/>
            </a:lnSpc>
            <a:spcBef>
              <a:spcPct val="0"/>
            </a:spcBef>
            <a:spcAft>
              <a:spcPct val="35000"/>
            </a:spcAft>
            <a:buNone/>
          </a:pPr>
          <a:r>
            <a:rPr lang="es-ES" sz="2000" b="0" kern="1200" dirty="0">
              <a:latin typeface="Avenir" pitchFamily="50" charset="0"/>
            </a:rPr>
            <a:t>La extensión del uso de la </a:t>
          </a:r>
          <a:r>
            <a:rPr lang="es-ES" sz="2000" b="1" kern="1200" dirty="0">
              <a:latin typeface="Avenir" pitchFamily="50" charset="0"/>
            </a:rPr>
            <a:t>electricidad de origen renovable </a:t>
          </a:r>
          <a:r>
            <a:rPr lang="es-ES" sz="2000" b="0" kern="1200" dirty="0">
              <a:latin typeface="Avenir" pitchFamily="50" charset="0"/>
            </a:rPr>
            <a:t>a todos los sectores de actividad en los que sea posible es el camino más eficiente para lograr los objetivos de </a:t>
          </a:r>
          <a:r>
            <a:rPr lang="es-ES" sz="2000" b="1" kern="1200" dirty="0">
              <a:latin typeface="Avenir" pitchFamily="50" charset="0"/>
            </a:rPr>
            <a:t>descarbonización</a:t>
          </a:r>
          <a:r>
            <a:rPr lang="es-ES" sz="2000" b="0" kern="1200" dirty="0">
              <a:latin typeface="Avenir" pitchFamily="50" charset="0"/>
            </a:rPr>
            <a:t>. </a:t>
          </a:r>
        </a:p>
        <a:p>
          <a:pPr marL="0" lvl="0" indent="0" algn="ctr" defTabSz="889000">
            <a:lnSpc>
              <a:spcPct val="90000"/>
            </a:lnSpc>
            <a:spcBef>
              <a:spcPct val="0"/>
            </a:spcBef>
            <a:spcAft>
              <a:spcPct val="35000"/>
            </a:spcAft>
            <a:buNone/>
          </a:pPr>
          <a:endParaRPr lang="es-ES" sz="1700" kern="1200" dirty="0"/>
        </a:p>
      </dsp:txBody>
      <dsp:txXfrm>
        <a:off x="1103591" y="171684"/>
        <a:ext cx="8440830" cy="1742235"/>
      </dsp:txXfrm>
    </dsp:sp>
    <dsp:sp modelId="{2B1B489C-AC28-4F28-B089-364D7A802D8D}">
      <dsp:nvSpPr>
        <dsp:cNvPr id="0" name=""/>
        <dsp:cNvSpPr/>
      </dsp:nvSpPr>
      <dsp:spPr>
        <a:xfrm>
          <a:off x="756" y="2648533"/>
          <a:ext cx="3211785" cy="210243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t" anchorCtr="0">
          <a:noAutofit/>
        </a:bodyPr>
        <a:lstStyle/>
        <a:p>
          <a:pPr marL="0" lvl="0" indent="0" algn="ctr" defTabSz="755650">
            <a:lnSpc>
              <a:spcPct val="90000"/>
            </a:lnSpc>
            <a:spcBef>
              <a:spcPct val="0"/>
            </a:spcBef>
            <a:spcAft>
              <a:spcPct val="35000"/>
            </a:spcAft>
            <a:buNone/>
          </a:pPr>
          <a:endParaRPr lang="es-ES" sz="1700" b="1" u="none" kern="1200" dirty="0">
            <a:latin typeface="Avenir Next LT Pro" panose="020B0504020202020204" pitchFamily="34" charset="0"/>
          </a:endParaRPr>
        </a:p>
        <a:p>
          <a:pPr marL="0" lvl="0" indent="0" algn="ctr" defTabSz="755650">
            <a:lnSpc>
              <a:spcPct val="90000"/>
            </a:lnSpc>
            <a:spcBef>
              <a:spcPct val="0"/>
            </a:spcBef>
            <a:spcAft>
              <a:spcPct val="35000"/>
            </a:spcAft>
            <a:buNone/>
          </a:pPr>
          <a:r>
            <a:rPr lang="es-ES" sz="1700" b="1" u="none" kern="1200" dirty="0">
              <a:latin typeface="Avenir Next LT Pro" panose="020B0504020202020204" pitchFamily="34" charset="0"/>
            </a:rPr>
            <a:t>TRANSPORTE</a:t>
          </a:r>
          <a:r>
            <a:rPr lang="es-ES" sz="1700" b="0" u="none" kern="1200" dirty="0">
              <a:latin typeface="Avenir Next LT Pro" panose="020B0504020202020204" pitchFamily="34" charset="0"/>
            </a:rPr>
            <a:t>:</a:t>
          </a:r>
          <a:r>
            <a:rPr lang="es-ES" sz="1700" b="1" u="none" kern="1200" dirty="0">
              <a:latin typeface="Avenir Next LT Pro" panose="020B0504020202020204" pitchFamily="34" charset="0"/>
            </a:rPr>
            <a:t> </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Penetración del vehículo eléctrico.</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Cambio del  modo de movernos.</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Tren en lugar de avión.</a:t>
          </a:r>
        </a:p>
      </dsp:txBody>
      <dsp:txXfrm>
        <a:off x="756" y="2648533"/>
        <a:ext cx="3211785" cy="2102434"/>
      </dsp:txXfrm>
    </dsp:sp>
    <dsp:sp modelId="{807696FE-F3F6-4587-BB86-0B1976628675}">
      <dsp:nvSpPr>
        <dsp:cNvPr id="0" name=""/>
        <dsp:cNvSpPr/>
      </dsp:nvSpPr>
      <dsp:spPr>
        <a:xfrm>
          <a:off x="3776885" y="2648533"/>
          <a:ext cx="3276120" cy="210243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t" anchorCtr="0">
          <a:noAutofit/>
        </a:bodyPr>
        <a:lstStyle/>
        <a:p>
          <a:pPr marL="0" lvl="0" indent="0" algn="ctr" defTabSz="755650">
            <a:lnSpc>
              <a:spcPct val="90000"/>
            </a:lnSpc>
            <a:spcBef>
              <a:spcPct val="0"/>
            </a:spcBef>
            <a:spcAft>
              <a:spcPct val="35000"/>
            </a:spcAft>
            <a:buNone/>
          </a:pPr>
          <a:endParaRPr lang="es-ES" sz="1700" b="1" u="none" kern="1200" dirty="0">
            <a:latin typeface="Avenir Next LT Pro" panose="020B0504020202020204" pitchFamily="34" charset="0"/>
          </a:endParaRPr>
        </a:p>
        <a:p>
          <a:pPr marL="0" lvl="0" indent="0" algn="ctr" defTabSz="755650">
            <a:lnSpc>
              <a:spcPct val="90000"/>
            </a:lnSpc>
            <a:spcBef>
              <a:spcPct val="0"/>
            </a:spcBef>
            <a:spcAft>
              <a:spcPct val="35000"/>
            </a:spcAft>
            <a:buNone/>
          </a:pPr>
          <a:r>
            <a:rPr lang="es-ES" sz="1700" b="1" u="none" kern="1200" dirty="0">
              <a:latin typeface="Avenir Next LT Pro" panose="020B0504020202020204" pitchFamily="34" charset="0"/>
            </a:rPr>
            <a:t>DOMÉSTICO</a:t>
          </a:r>
          <a:r>
            <a:rPr lang="es-ES" sz="1700" b="0" u="none" kern="1200" dirty="0">
              <a:latin typeface="Avenir Next LT Pro" panose="020B0504020202020204" pitchFamily="34" charset="0"/>
            </a:rPr>
            <a:t>:</a:t>
          </a:r>
          <a:r>
            <a:rPr lang="es-ES" sz="1700" b="1" u="none" kern="1200" dirty="0">
              <a:latin typeface="Avenir Next LT Pro" panose="020B0504020202020204" pitchFamily="34" charset="0"/>
            </a:rPr>
            <a:t> </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Climatización con aerotermia, tecnología eléctrica y más eficiente. Cocina eléctrica. </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Electricidad a partir de energías renovables. </a:t>
          </a:r>
        </a:p>
      </dsp:txBody>
      <dsp:txXfrm>
        <a:off x="3776885" y="2648533"/>
        <a:ext cx="3276120" cy="2102434"/>
      </dsp:txXfrm>
    </dsp:sp>
    <dsp:sp modelId="{A455B192-05D8-481F-AD04-3C8D6755C991}">
      <dsp:nvSpPr>
        <dsp:cNvPr id="0" name=""/>
        <dsp:cNvSpPr/>
      </dsp:nvSpPr>
      <dsp:spPr>
        <a:xfrm>
          <a:off x="7617350" y="2648533"/>
          <a:ext cx="3029905" cy="210243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t" anchorCtr="0">
          <a:noAutofit/>
        </a:bodyPr>
        <a:lstStyle/>
        <a:p>
          <a:pPr marL="0" lvl="0" indent="0" algn="ctr" defTabSz="755650">
            <a:lnSpc>
              <a:spcPct val="90000"/>
            </a:lnSpc>
            <a:spcBef>
              <a:spcPct val="0"/>
            </a:spcBef>
            <a:spcAft>
              <a:spcPct val="35000"/>
            </a:spcAft>
            <a:buNone/>
          </a:pPr>
          <a:endParaRPr lang="es-ES" sz="1700" b="1" u="none" kern="1200" dirty="0">
            <a:latin typeface="Avenir Next LT Pro" panose="020B0504020202020204" pitchFamily="34" charset="0"/>
          </a:endParaRPr>
        </a:p>
        <a:p>
          <a:pPr marL="0" lvl="0" indent="0" algn="ctr" defTabSz="755650">
            <a:lnSpc>
              <a:spcPct val="90000"/>
            </a:lnSpc>
            <a:spcBef>
              <a:spcPct val="0"/>
            </a:spcBef>
            <a:spcAft>
              <a:spcPct val="35000"/>
            </a:spcAft>
            <a:buNone/>
          </a:pPr>
          <a:r>
            <a:rPr lang="es-ES" sz="1700" b="1" u="none" kern="1200" dirty="0">
              <a:latin typeface="Avenir Next LT Pro" panose="020B0504020202020204" pitchFamily="34" charset="0"/>
            </a:rPr>
            <a:t>INDUSTRIA</a:t>
          </a:r>
          <a:r>
            <a:rPr lang="es-ES" sz="1700" b="0" u="none" kern="1200" dirty="0">
              <a:latin typeface="Avenir Next LT Pro" panose="020B0504020202020204" pitchFamily="34" charset="0"/>
            </a:rPr>
            <a:t>:</a:t>
          </a:r>
          <a:r>
            <a:rPr lang="es-ES" sz="1700" b="1" u="none" kern="1200" dirty="0">
              <a:latin typeface="Avenir Next LT Pro" panose="020B0504020202020204" pitchFamily="34" charset="0"/>
            </a:rPr>
            <a:t> </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Cambio de los procesos industriales. </a:t>
          </a:r>
        </a:p>
        <a:p>
          <a:pPr marL="0" lvl="0" indent="0" algn="ctr" defTabSz="755650">
            <a:lnSpc>
              <a:spcPct val="90000"/>
            </a:lnSpc>
            <a:spcBef>
              <a:spcPct val="0"/>
            </a:spcBef>
            <a:spcAft>
              <a:spcPct val="35000"/>
            </a:spcAft>
            <a:buNone/>
          </a:pPr>
          <a:r>
            <a:rPr lang="es-ES" sz="1700" kern="1200" dirty="0">
              <a:latin typeface="Avenir Next LT Pro" panose="020B0504020202020204" pitchFamily="34" charset="0"/>
            </a:rPr>
            <a:t>Uso de energía eléctrica cuando sea posible. </a:t>
          </a:r>
        </a:p>
      </dsp:txBody>
      <dsp:txXfrm>
        <a:off x="7617350" y="2648533"/>
        <a:ext cx="3029905" cy="210243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CACCDC-D69C-4789-B12D-27D03FB96ABD}" type="datetimeFigureOut">
              <a:rPr lang="es-ES" smtClean="0"/>
              <a:t>13/10/2021</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50AD9C-C3B5-4810-B71B-D06607835486}" type="slidenum">
              <a:rPr lang="es-ES" smtClean="0"/>
              <a:t>‹Nº›</a:t>
            </a:fld>
            <a:endParaRPr lang="es-ES" dirty="0"/>
          </a:p>
        </p:txBody>
      </p:sp>
    </p:spTree>
    <p:extLst>
      <p:ext uri="{BB962C8B-B14F-4D97-AF65-F5344CB8AC3E}">
        <p14:creationId xmlns:p14="http://schemas.microsoft.com/office/powerpoint/2010/main" val="799451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Og6C1HyeaB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nergiasinfronteras.or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undp.org/content/undp/es/home/sustainable-development-goals/goal-13-climate-action.html"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un.org/sustainabledevelopment/es/energy/" TargetMode="External"/><Relationship Id="rId4" Type="http://schemas.openxmlformats.org/officeDocument/2006/relationships/hyperlink" Target="https://unstats.un.org/sdgs/report/2019/goal-07/"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 sz="1800" b="1" dirty="0"/>
              <a:t>Ficha resumen:</a:t>
            </a:r>
            <a:endParaRPr lang="es-ES" sz="1400" b="1" dirty="0"/>
          </a:p>
          <a:p>
            <a:endParaRPr lang="es-ES" sz="1400" dirty="0"/>
          </a:p>
          <a:p>
            <a:pPr marL="171450" lvl="0" indent="-171450">
              <a:buFont typeface="Arial" panose="020B0604020202020204" pitchFamily="34" charset="0"/>
              <a:buChar char="•"/>
            </a:pPr>
            <a:r>
              <a:rPr lang="es-ES" sz="1400" dirty="0"/>
              <a:t>Título: </a:t>
            </a:r>
            <a:r>
              <a:rPr lang="es-ES" sz="1400" b="1" dirty="0"/>
              <a:t>Descarbonización de la energía</a:t>
            </a:r>
            <a:endParaRPr lang="es-ES" sz="1400" dirty="0"/>
          </a:p>
          <a:p>
            <a:pPr marL="171450" lvl="0" indent="-171450">
              <a:buFont typeface="Arial" panose="020B0604020202020204" pitchFamily="34" charset="0"/>
              <a:buChar char="•"/>
            </a:pPr>
            <a:r>
              <a:rPr lang="es-ES" sz="1400" dirty="0"/>
              <a:t>Edad recomendada: 12-18.</a:t>
            </a:r>
          </a:p>
          <a:p>
            <a:pPr marL="171450" lvl="0" indent="-171450">
              <a:buFont typeface="Arial" panose="020B0604020202020204" pitchFamily="34" charset="0"/>
              <a:buChar char="•"/>
            </a:pPr>
            <a:r>
              <a:rPr lang="es-ES" sz="1400" dirty="0"/>
              <a:t>Temática: energía y movilidad.</a:t>
            </a:r>
          </a:p>
          <a:p>
            <a:pPr marL="171450" lvl="0" indent="-171450">
              <a:buFont typeface="Arial" panose="020B0604020202020204" pitchFamily="34" charset="0"/>
              <a:buChar char="•"/>
            </a:pPr>
            <a:r>
              <a:rPr lang="es-ES" sz="1400" dirty="0"/>
              <a:t>Categoría de la actividad: comentario/reflexión.</a:t>
            </a:r>
          </a:p>
          <a:p>
            <a:pPr marL="171450" lvl="0" indent="-171450">
              <a:buFont typeface="Arial" panose="020B0604020202020204" pitchFamily="34" charset="0"/>
              <a:buChar char="•"/>
            </a:pPr>
            <a:r>
              <a:rPr lang="es-ES" sz="1400" dirty="0"/>
              <a:t>Contenidos didácticos: origen y usos de la energía, alternativas para lograr emisiones nulas en el sector energético. </a:t>
            </a:r>
          </a:p>
          <a:p>
            <a:pPr marL="171450" lvl="0" indent="-171450">
              <a:buFont typeface="Arial" panose="020B0604020202020204" pitchFamily="34" charset="0"/>
              <a:buChar char="•"/>
            </a:pPr>
            <a:r>
              <a:rPr lang="es-ES" sz="1400" dirty="0"/>
              <a:t>Duración: 2 sesiones (aproximadamente).</a:t>
            </a:r>
          </a:p>
          <a:p>
            <a:endParaRPr lang="es-ES" dirty="0"/>
          </a:p>
        </p:txBody>
      </p:sp>
      <p:sp>
        <p:nvSpPr>
          <p:cNvPr id="4" name="Marcador de número de diapositiv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smtClean="0">
                <a:solidFill>
                  <a:srgbClr val="000000"/>
                </a:solidFill>
                <a:latin typeface="Arial"/>
                <a:ea typeface="Arial"/>
                <a:cs typeface="Arial"/>
                <a:sym typeface="Arial"/>
              </a:rPr>
              <a:t>1</a:t>
            </a:fld>
            <a:endParaRPr lang="es-ES" sz="12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68284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baseline="0" dirty="0"/>
              <a:t>Energías renovables para generación eléctrica: </a:t>
            </a:r>
            <a:endParaRPr lang="es-ES" dirty="0"/>
          </a:p>
          <a:p>
            <a:r>
              <a:rPr lang="es-ES" dirty="0"/>
              <a:t>Ventajas de las energías renovables para generación eléctrica:</a:t>
            </a:r>
          </a:p>
          <a:p>
            <a:pPr marL="171450" indent="-171450">
              <a:buFontTx/>
              <a:buChar char="-"/>
            </a:pPr>
            <a:r>
              <a:rPr lang="es-ES" baseline="0" dirty="0"/>
              <a:t>Son energías que no generan </a:t>
            </a:r>
            <a:r>
              <a:rPr lang="es-ES" sz="1100" baseline="0" dirty="0"/>
              <a:t>CO</a:t>
            </a:r>
            <a:r>
              <a:rPr lang="es-ES" sz="1100" baseline="-25000" dirty="0"/>
              <a:t>2</a:t>
            </a:r>
            <a:r>
              <a:rPr lang="es-ES" sz="1100" baseline="0" dirty="0"/>
              <a:t>.</a:t>
            </a:r>
          </a:p>
          <a:p>
            <a:pPr marL="171450" indent="-171450">
              <a:buFontTx/>
              <a:buChar char="-"/>
            </a:pPr>
            <a:r>
              <a:rPr lang="es-ES" baseline="0" dirty="0"/>
              <a:t>Son energías con bajo impacto ambiental y el que tienen es temporal. Cuando se acaba la vida de la planta se puede recuperar el terreno dónde estén y no quedan impactos ambientales irreversibles. </a:t>
            </a:r>
          </a:p>
          <a:p>
            <a:pPr marL="171450" indent="-171450">
              <a:buFontTx/>
              <a:buChar char="-"/>
            </a:pPr>
            <a:r>
              <a:rPr lang="es-ES" baseline="0" dirty="0"/>
              <a:t>Utilizan recursos renovables e inagotables. El sol, el viento, las mareas, la circulación del agua por los ríos, no se consume por el hecho de que la usemos. </a:t>
            </a:r>
          </a:p>
          <a:p>
            <a:pPr marL="171450" indent="-171450">
              <a:buFontTx/>
              <a:buChar char="-"/>
            </a:pPr>
            <a:r>
              <a:rPr lang="es-ES" baseline="0" dirty="0"/>
              <a:t>El recurso está distribuido de forma más generalizada en todas las regiones. Algunas tienen más viento, otras más sol, otras más agua.</a:t>
            </a:r>
          </a:p>
          <a:p>
            <a:pPr marL="171450" indent="-171450">
              <a:buFontTx/>
              <a:buChar char="-"/>
            </a:pPr>
            <a:r>
              <a:rPr lang="es-ES" baseline="0" dirty="0"/>
              <a:t>Son energías cada vez más baratas y competitivas. Ahora mismo en el 80 % de países del mundo son más baratas que los combustibles fósiles. </a:t>
            </a:r>
          </a:p>
          <a:p>
            <a:pPr marL="171450" indent="-171450">
              <a:buFontTx/>
              <a:buChar char="-"/>
            </a:pPr>
            <a:r>
              <a:rPr lang="es-ES" baseline="0" dirty="0"/>
              <a:t>La electricidad siempre se ha consumido de forma instantánea, es decir que no se almacenaba, se producía tanta como se necesitaba. La generación eléctrica solar o eólica son no gestionables, es decir que el recurso (el sol o el viento) no se pueden controlar. Para poder almacenar la energía producida cuando hay mucho recurso y poca demanda existen tecnologías de almacenamiento.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baseline="0" dirty="0"/>
              <a:t>Video presentación energías renovables: </a:t>
            </a:r>
            <a:r>
              <a:rPr lang="es-ES" dirty="0">
                <a:hlinkClick r:id="rId3"/>
              </a:rPr>
              <a:t>https://www.youtube.com/watch?v=Og6C1HyeaBs</a:t>
            </a:r>
            <a:endParaRPr lang="es-ES" dirty="0"/>
          </a:p>
          <a:p>
            <a:endParaRPr lang="es-ES" dirty="0"/>
          </a:p>
          <a:p>
            <a:r>
              <a:rPr lang="es-ES" dirty="0"/>
              <a:t>Visualiza los</a:t>
            </a:r>
            <a:r>
              <a:rPr lang="es-ES" baseline="0" dirty="0"/>
              <a:t> vídeos de los enlaces. En ellos se muestran las energías renovables más usadas. Pero hay más energías renovables con gran potencial también para descarbonizar la energía. Investiga cuáles. </a:t>
            </a:r>
          </a:p>
          <a:p>
            <a:endParaRPr lang="es-ES" dirty="0"/>
          </a:p>
        </p:txBody>
      </p:sp>
      <p:sp>
        <p:nvSpPr>
          <p:cNvPr id="4" name="Marcador de número de diapositiva 3"/>
          <p:cNvSpPr>
            <a:spLocks noGrp="1"/>
          </p:cNvSpPr>
          <p:nvPr>
            <p:ph type="sldNum" sz="quarter" idx="5"/>
          </p:nvPr>
        </p:nvSpPr>
        <p:spPr/>
        <p:txBody>
          <a:bodyPr/>
          <a:lstStyle/>
          <a:p>
            <a:fld id="{F950AD9C-C3B5-4810-B71B-D06607835486}" type="slidenum">
              <a:rPr lang="es-ES" smtClean="0"/>
              <a:t>10</a:t>
            </a:fld>
            <a:endParaRPr lang="es-ES" dirty="0"/>
          </a:p>
        </p:txBody>
      </p:sp>
    </p:spTree>
    <p:extLst>
      <p:ext uri="{BB962C8B-B14F-4D97-AF65-F5344CB8AC3E}">
        <p14:creationId xmlns:p14="http://schemas.microsoft.com/office/powerpoint/2010/main" val="561669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0" baseline="0" dirty="0"/>
              <a:t>Si generamos la electricidad sin emisiones, de forma sostenible y además sin dependencia de materias primas críticas…. Podemos usar esta energía para descarbonizar también los usos finales. Es decir tener calefacción sin emisiones, transporte sin emisiones, Industria sin emisiones… </a:t>
            </a:r>
          </a:p>
          <a:p>
            <a:pPr marL="0" indent="0">
              <a:buFont typeface="Arial" panose="020B0604020202020204" pitchFamily="34" charset="0"/>
              <a:buNone/>
            </a:pPr>
            <a:endParaRPr lang="es-ES" b="1" baseline="0" dirty="0"/>
          </a:p>
          <a:p>
            <a:pPr marL="0" indent="0">
              <a:buFont typeface="Arial" panose="020B0604020202020204" pitchFamily="34" charset="0"/>
              <a:buNone/>
            </a:pPr>
            <a:r>
              <a:rPr lang="es-ES" b="1" baseline="0" dirty="0"/>
              <a:t>Electrificación de la economía</a:t>
            </a:r>
            <a:r>
              <a:rPr lang="es-ES" b="0" baseline="0" dirty="0"/>
              <a:t>:</a:t>
            </a:r>
          </a:p>
          <a:p>
            <a:pPr marL="171450" indent="-171450">
              <a:buFont typeface="Arial" panose="020B0604020202020204" pitchFamily="34" charset="0"/>
              <a:buChar char="•"/>
            </a:pPr>
            <a:r>
              <a:rPr lang="es-ES" b="0" baseline="0" dirty="0"/>
              <a:t>Transporte con cero emisiones (bicicleta, tren, coches eléctricos.).</a:t>
            </a:r>
          </a:p>
          <a:p>
            <a:pPr marL="171450" indent="-171450">
              <a:buFont typeface="Arial" panose="020B0604020202020204" pitchFamily="34" charset="0"/>
              <a:buChar char="•"/>
            </a:pPr>
            <a:r>
              <a:rPr lang="es-ES" b="0" baseline="0" dirty="0"/>
              <a:t>Transporte de mercancías por carretera con uso de tecnologías eléctricas o de hidrógeno sin emisiones.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0" baseline="0" dirty="0"/>
              <a:t>Innovación en los procesos industriales.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0" baseline="0" dirty="0"/>
              <a:t>Calefacción y aire acondicionado eléctricos (bomba de calor).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0" baseline="0" dirty="0"/>
              <a:t>Cocina eléctrica.</a:t>
            </a:r>
          </a:p>
          <a:p>
            <a:pPr marL="171450" indent="-171450">
              <a:buFont typeface="Arial" panose="020B0604020202020204" pitchFamily="34" charset="0"/>
              <a:buChar char="•"/>
            </a:pPr>
            <a:endParaRPr lang="es-ES" b="0" baseline="0" dirty="0"/>
          </a:p>
          <a:p>
            <a:pPr marL="171450" indent="-171450">
              <a:buFont typeface="Arial" panose="020B0604020202020204" pitchFamily="34" charset="0"/>
              <a:buChar char="•"/>
            </a:pPr>
            <a:endParaRPr lang="es-ES" b="0" baseline="0" dirty="0"/>
          </a:p>
          <a:p>
            <a:r>
              <a:rPr lang="es-ES" b="0" dirty="0"/>
              <a:t> </a:t>
            </a:r>
          </a:p>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11</a:t>
            </a:fld>
            <a:endParaRPr lang="es-ES" dirty="0"/>
          </a:p>
        </p:txBody>
      </p:sp>
    </p:spTree>
    <p:extLst>
      <p:ext uri="{BB962C8B-B14F-4D97-AF65-F5344CB8AC3E}">
        <p14:creationId xmlns:p14="http://schemas.microsoft.com/office/powerpoint/2010/main" val="3292083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639763"/>
            <a:ext cx="5486400" cy="3086100"/>
          </a:xfrm>
        </p:spPr>
      </p:sp>
      <p:sp>
        <p:nvSpPr>
          <p:cNvPr id="3" name="Marcador de notas 2"/>
          <p:cNvSpPr>
            <a:spLocks noGrp="1"/>
          </p:cNvSpPr>
          <p:nvPr>
            <p:ph type="body" idx="1"/>
          </p:nvPr>
        </p:nvSpPr>
        <p:spPr>
          <a:xfrm>
            <a:off x="685800" y="3909060"/>
            <a:ext cx="5486400" cy="4594860"/>
          </a:xfrm>
        </p:spPr>
        <p:txBody>
          <a:bodyPr/>
          <a:lstStyle/>
          <a:p>
            <a:pPr algn="just"/>
            <a:r>
              <a:rPr lang="es-ES" b="1" dirty="0"/>
              <a:t>Hay que hacer</a:t>
            </a:r>
            <a:r>
              <a:rPr lang="es-ES" b="1" baseline="0" dirty="0"/>
              <a:t> el esfuerzo en todos los países.</a:t>
            </a:r>
            <a:endParaRPr lang="es-ES" b="1" dirty="0"/>
          </a:p>
          <a:p>
            <a:pPr algn="just"/>
            <a:r>
              <a:rPr lang="es-ES" dirty="0"/>
              <a:t>En</a:t>
            </a:r>
            <a:r>
              <a:rPr lang="es-ES" baseline="0" dirty="0"/>
              <a:t> esta gráfica se muestra la demanda de energía por regiones en el mundo. Se puede ver como la región que contiene a China e India son los principales consumidores del mundo. Hay que tener en cuenta que de los 7, 8 mil millones de personas del mundo, 3,7 mil millones están en esa región (casi el 50 %). Además, estos países son “</a:t>
            </a:r>
            <a:r>
              <a:rPr lang="es-ES" b="1" baseline="0" dirty="0"/>
              <a:t>las fábricas del</a:t>
            </a:r>
            <a:r>
              <a:rPr lang="es-ES" b="1" dirty="0"/>
              <a:t> mundo</a:t>
            </a:r>
            <a:r>
              <a:rPr lang="es-ES" dirty="0"/>
              <a:t>”, por lo que muchas emisiones que ellos generan son en realidad atribuibles a productos que usamos en Europa o Estados Unidos. Deberíamos ir</a:t>
            </a:r>
            <a:r>
              <a:rPr lang="es-ES" baseline="0" dirty="0"/>
              <a:t> conociendo la huella de carbono de todo lo que utilizamos.</a:t>
            </a:r>
            <a:endParaRPr lang="es-ES" dirty="0"/>
          </a:p>
          <a:p>
            <a:pPr algn="just"/>
            <a:endParaRPr lang="es-ES" baseline="0" dirty="0"/>
          </a:p>
          <a:p>
            <a:pPr algn="just"/>
            <a:r>
              <a:rPr lang="es-ES" dirty="0"/>
              <a:t>- Los países</a:t>
            </a:r>
            <a:r>
              <a:rPr lang="es-ES" baseline="0" dirty="0"/>
              <a:t> más desarrollados, más maduros en su consumo de energía, serán capaces de reducir su consumo de energía introduciendo mayor eficiencia energética. </a:t>
            </a:r>
          </a:p>
          <a:p>
            <a:pPr algn="just"/>
            <a:r>
              <a:rPr lang="es-ES" dirty="0"/>
              <a:t>- Los países en vías de desarrollo,</a:t>
            </a:r>
            <a:r>
              <a:rPr lang="es-ES" baseline="0" dirty="0"/>
              <a:t> aunque se beneficiarán también de las mejoras en eficiencia energética, aumentarán su consumo energético porque están en crecimiento. </a:t>
            </a:r>
          </a:p>
          <a:p>
            <a:pPr algn="just"/>
            <a:endParaRPr lang="es-ES" baseline="0" dirty="0"/>
          </a:p>
          <a:p>
            <a:pPr algn="just"/>
            <a:r>
              <a:rPr lang="es-ES" b="1" baseline="0" dirty="0"/>
              <a:t>Para reflexionar</a:t>
            </a:r>
            <a:r>
              <a:rPr lang="es-ES" baseline="0" dirty="0"/>
              <a:t>. ¿Por qué unos países consumen más energía que otros por persona? ¿Por qué unos podrán reducir su consumo más que otros? Analiza estas variables: </a:t>
            </a:r>
          </a:p>
          <a:p>
            <a:pPr algn="just"/>
            <a:r>
              <a:rPr lang="es-ES" b="1" u="none" baseline="0" dirty="0"/>
              <a:t>- Clima</a:t>
            </a:r>
            <a:r>
              <a:rPr lang="es-ES" baseline="0" dirty="0"/>
              <a:t>: necesidades de calefacción y climatización. </a:t>
            </a:r>
          </a:p>
          <a:p>
            <a:pPr algn="just"/>
            <a:r>
              <a:rPr lang="es-ES" b="1" u="none" baseline="0" dirty="0"/>
              <a:t>- Industria</a:t>
            </a:r>
            <a:r>
              <a:rPr lang="es-ES" baseline="0" dirty="0"/>
              <a:t>: ¿cuánta industria hay en el país? ¿Fabrican para otros? </a:t>
            </a:r>
          </a:p>
          <a:p>
            <a:pPr algn="just"/>
            <a:r>
              <a:rPr lang="es-ES" b="1" u="none" baseline="0" dirty="0"/>
              <a:t>- Doméstico</a:t>
            </a:r>
            <a:r>
              <a:rPr lang="es-ES" baseline="0" dirty="0"/>
              <a:t>: nivel de confort de las casa en el país, consumo de la población (tecnología, alimentación, ropa…).</a:t>
            </a:r>
          </a:p>
          <a:p>
            <a:pPr algn="just"/>
            <a:r>
              <a:rPr lang="es-ES" b="1" u="none" baseline="0" dirty="0"/>
              <a:t>- Transporte</a:t>
            </a:r>
            <a:r>
              <a:rPr lang="es-ES" baseline="0" dirty="0"/>
              <a:t>: red de trenes eléctricos, aviones, flota de vehículos…</a:t>
            </a:r>
            <a:endParaRPr lang="es-ES" dirty="0"/>
          </a:p>
        </p:txBody>
      </p:sp>
    </p:spTree>
    <p:extLst>
      <p:ext uri="{BB962C8B-B14F-4D97-AF65-F5344CB8AC3E}">
        <p14:creationId xmlns:p14="http://schemas.microsoft.com/office/powerpoint/2010/main" val="3286493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1" baseline="0" dirty="0"/>
              <a:t>Ahorro de energía o eficiencia energética:</a:t>
            </a:r>
          </a:p>
          <a:p>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La eficiencia</a:t>
            </a:r>
            <a:r>
              <a:rPr lang="es-ES" sz="1200" b="0" i="0" kern="1200" baseline="0" dirty="0">
                <a:solidFill>
                  <a:schemeClr val="tx1"/>
                </a:solidFill>
                <a:effectLst/>
                <a:latin typeface="+mn-lt"/>
                <a:ea typeface="+mn-ea"/>
                <a:cs typeface="+mn-cs"/>
              </a:rPr>
              <a:t> energética e</a:t>
            </a:r>
            <a:r>
              <a:rPr lang="es-ES" sz="1200" b="0" i="0" kern="1200" dirty="0">
                <a:solidFill>
                  <a:schemeClr val="tx1"/>
                </a:solidFill>
                <a:effectLst/>
                <a:latin typeface="+mn-lt"/>
                <a:ea typeface="+mn-ea"/>
                <a:cs typeface="+mn-cs"/>
              </a:rPr>
              <a:t>s la manera de medir el ahorro de energía.</a:t>
            </a:r>
            <a:r>
              <a:rPr lang="es-ES" sz="1200" b="0" i="0" kern="1200" baseline="0" dirty="0">
                <a:solidFill>
                  <a:schemeClr val="tx1"/>
                </a:solidFill>
                <a:effectLst/>
                <a:latin typeface="+mn-lt"/>
                <a:ea typeface="+mn-ea"/>
                <a:cs typeface="+mn-cs"/>
              </a:rPr>
              <a:t> </a:t>
            </a:r>
            <a:r>
              <a:rPr lang="es-ES" sz="1200" b="0" i="0" kern="1200" dirty="0">
                <a:solidFill>
                  <a:schemeClr val="tx1"/>
                </a:solidFill>
                <a:effectLst/>
                <a:latin typeface="+mn-lt"/>
                <a:ea typeface="+mn-ea"/>
                <a:cs typeface="+mn-cs"/>
              </a:rPr>
              <a:t>Al igual que ocurre con otros recursos productivos (trabajo, capital, recursos hídricos, etc.), la eficiencia en el ámbito de la energía se refiere a la relación entre los resultados obtenidos y los recursos, en este caso energéticos utilizados para su consecución. </a:t>
            </a:r>
          </a:p>
          <a:p>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Cuando hablamos de un país, la eficiencia energética se analiza a través del concepto de </a:t>
            </a:r>
            <a:r>
              <a:rPr lang="es-ES" sz="1200" b="1" i="0" kern="1200" dirty="0">
                <a:solidFill>
                  <a:schemeClr val="tx1"/>
                </a:solidFill>
                <a:effectLst/>
                <a:latin typeface="+mn-lt"/>
                <a:ea typeface="+mn-ea"/>
                <a:cs typeface="+mn-cs"/>
              </a:rPr>
              <a:t>intensidad energética</a:t>
            </a:r>
            <a:r>
              <a:rPr lang="es-ES" sz="1200" b="0" i="0" kern="1200" dirty="0">
                <a:solidFill>
                  <a:schemeClr val="tx1"/>
                </a:solidFill>
                <a:effectLst/>
                <a:latin typeface="+mn-lt"/>
                <a:ea typeface="+mn-ea"/>
                <a:cs typeface="+mn-cs"/>
              </a:rPr>
              <a:t>, que se calcula como el cociente entre el consumo energético de una economía y su producto interior bruto (PIB). Es decir, muestra la cantidad de energía necesaria para producir una unidad de PIB en la economía. </a:t>
            </a:r>
          </a:p>
          <a:p>
            <a:r>
              <a:rPr lang="es-ES" sz="1200" b="0" i="0" kern="1200" baseline="0" dirty="0">
                <a:solidFill>
                  <a:schemeClr val="tx1"/>
                </a:solidFill>
                <a:effectLst/>
                <a:latin typeface="+mn-lt"/>
                <a:ea typeface="+mn-ea"/>
                <a:cs typeface="+mn-cs"/>
              </a:rPr>
              <a:t>Para la calcular la intensidad energética de una industria energía consumida/toneladas de producto. </a:t>
            </a:r>
          </a:p>
          <a:p>
            <a:r>
              <a:rPr lang="es-ES" sz="1200" b="0" i="0" kern="1200" baseline="0" dirty="0">
                <a:solidFill>
                  <a:schemeClr val="tx1"/>
                </a:solidFill>
                <a:effectLst/>
                <a:latin typeface="+mn-lt"/>
                <a:ea typeface="+mn-ea"/>
                <a:cs typeface="+mn-cs"/>
              </a:rPr>
              <a:t>En general, es un parámetro que se usa comparativamente para evaluar si un proceso, un producto, </a:t>
            </a:r>
            <a:r>
              <a:rPr lang="es-ES" sz="1200" b="0" i="0" kern="1200" baseline="0" dirty="0" err="1">
                <a:solidFill>
                  <a:schemeClr val="tx1"/>
                </a:solidFill>
                <a:effectLst/>
                <a:latin typeface="+mn-lt"/>
                <a:ea typeface="+mn-ea"/>
                <a:cs typeface="+mn-cs"/>
              </a:rPr>
              <a:t>etc</a:t>
            </a:r>
            <a:r>
              <a:rPr lang="es-ES" sz="1200" b="0" i="0" kern="1200" baseline="0" dirty="0">
                <a:solidFill>
                  <a:schemeClr val="tx1"/>
                </a:solidFill>
                <a:effectLst/>
                <a:latin typeface="+mn-lt"/>
                <a:ea typeface="+mn-ea"/>
                <a:cs typeface="+mn-cs"/>
              </a:rPr>
              <a:t> es más eficiente que otro, Compara cuantos recursos (energía) utiliza para producir lo mismo.</a:t>
            </a:r>
            <a:endParaRPr lang="es-ES" dirty="0"/>
          </a:p>
          <a:p>
            <a:endParaRPr lang="es-ES" sz="1200" b="0" i="0" kern="1200" dirty="0">
              <a:solidFill>
                <a:schemeClr val="tx1"/>
              </a:solidFill>
              <a:effectLst/>
              <a:latin typeface="+mn-lt"/>
              <a:ea typeface="+mn-ea"/>
              <a:cs typeface="+mn-cs"/>
            </a:endParaRPr>
          </a:p>
          <a:p>
            <a:endParaRPr lang="es-ES" sz="1200" b="0" i="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F950AD9C-C3B5-4810-B71B-D06607835486}" type="slidenum">
              <a:rPr lang="es-ES" smtClean="0"/>
              <a:t>13</a:t>
            </a:fld>
            <a:endParaRPr lang="es-ES" dirty="0"/>
          </a:p>
        </p:txBody>
      </p:sp>
    </p:spTree>
    <p:extLst>
      <p:ext uri="{BB962C8B-B14F-4D97-AF65-F5344CB8AC3E}">
        <p14:creationId xmlns:p14="http://schemas.microsoft.com/office/powerpoint/2010/main" val="2216352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68313"/>
            <a:ext cx="5486400" cy="3086100"/>
          </a:xfrm>
        </p:spPr>
      </p:sp>
      <p:sp>
        <p:nvSpPr>
          <p:cNvPr id="3" name="Marcador de notas 2"/>
          <p:cNvSpPr>
            <a:spLocks noGrp="1"/>
          </p:cNvSpPr>
          <p:nvPr>
            <p:ph type="body" idx="1"/>
          </p:nvPr>
        </p:nvSpPr>
        <p:spPr>
          <a:xfrm>
            <a:off x="685800" y="3737610"/>
            <a:ext cx="5486400" cy="4263390"/>
          </a:xfrm>
        </p:spPr>
        <p:txBody>
          <a:bodyPr/>
          <a:lstStyle/>
          <a:p>
            <a:r>
              <a:rPr lang="es-ES" b="1" dirty="0"/>
              <a:t>Cocina sin emisiones. Otros conceptos importantes</a:t>
            </a:r>
            <a:r>
              <a:rPr lang="es-ES" b="1" baseline="0" dirty="0"/>
              <a:t> sobre Energía y ODS 7. Energía limpia y asequible.</a:t>
            </a:r>
          </a:p>
          <a:p>
            <a:endParaRPr lang="es-ES" b="1" dirty="0"/>
          </a:p>
          <a:p>
            <a:r>
              <a:rPr lang="es-ES" dirty="0"/>
              <a:t>¿Has pensado como es la energía que usas</a:t>
            </a:r>
            <a:r>
              <a:rPr lang="es-ES" baseline="0" dirty="0"/>
              <a:t> en la cocina en tu casa? ¿Te das cuenta de que o no emite gases de combustión o que si lo hace son pocos y además tienes un sistema de rejillas que impide que se queden en la cocina? Las placas vitrocerámicas, eléctricas o de inducción, no emiten gases en su uso en casa. Tampoco los hornos eléctricos. Los que son de gas natural, por su parte, emiten muy poca cantidad que no es relevante en cuanto a la contaminación del aire de vuestras cocinas.</a:t>
            </a:r>
          </a:p>
          <a:p>
            <a:endParaRPr lang="es-ES" baseline="0" dirty="0"/>
          </a:p>
          <a:p>
            <a:r>
              <a:rPr lang="es-ES" baseline="0" dirty="0"/>
              <a:t>Sin embargo, en África 500.000 personas cada año mueren de forma prematura debido a la contaminación del aire dentro de las casas, principalmente debido a las cocinas de carbón o leña. Las mujeres y los niños son los más afectados por esta situación.  Además el uso de esta materia prima como combustible genera mayor deforestación de las zonas pobladas. </a:t>
            </a:r>
          </a:p>
          <a:p>
            <a:endParaRPr lang="es-ES" baseline="0" dirty="0"/>
          </a:p>
          <a:p>
            <a:r>
              <a:rPr lang="es-ES" baseline="0" dirty="0"/>
              <a:t>Dentro del ODS 7, Energía asequible y no contaminante, se quiere mejorar el porcentaje de usos de energía limpia en los hogares. En general, en las zonas urbanas del continente africano menos del 50 % de la población tiene acceso a una energía limpia para cocinar. Si miramos las zonas rurales la cifra es de más del 90 %. </a:t>
            </a:r>
          </a:p>
          <a:p>
            <a:r>
              <a:rPr lang="es-ES" baseline="0" dirty="0"/>
              <a:t>Las ONG como </a:t>
            </a:r>
            <a:r>
              <a:rPr lang="es-ES" dirty="0">
                <a:hlinkClick r:id="rId3"/>
              </a:rPr>
              <a:t>https://energiasinfronteras.org/</a:t>
            </a:r>
            <a:r>
              <a:rPr lang="es-ES" dirty="0"/>
              <a:t> trabajan para que estas cifras mejoren en los próximos</a:t>
            </a:r>
            <a:r>
              <a:rPr lang="es-ES" baseline="0" dirty="0"/>
              <a:t> años hasta 2030. </a:t>
            </a:r>
          </a:p>
        </p:txBody>
      </p:sp>
      <p:sp>
        <p:nvSpPr>
          <p:cNvPr id="4" name="Marcador de número de diapositiva 3"/>
          <p:cNvSpPr>
            <a:spLocks noGrp="1"/>
          </p:cNvSpPr>
          <p:nvPr>
            <p:ph type="sldNum" sz="quarter" idx="10"/>
          </p:nvPr>
        </p:nvSpPr>
        <p:spPr/>
        <p:txBody>
          <a:bodyPr/>
          <a:lstStyle/>
          <a:p>
            <a:fld id="{F950AD9C-C3B5-4810-B71B-D06607835486}" type="slidenum">
              <a:rPr lang="es-ES" smtClean="0"/>
              <a:t>14</a:t>
            </a:fld>
            <a:endParaRPr lang="es-ES" dirty="0"/>
          </a:p>
        </p:txBody>
      </p:sp>
    </p:spTree>
    <p:extLst>
      <p:ext uri="{BB962C8B-B14F-4D97-AF65-F5344CB8AC3E}">
        <p14:creationId xmlns:p14="http://schemas.microsoft.com/office/powerpoint/2010/main" val="2460788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46088"/>
            <a:ext cx="5486400" cy="3086100"/>
          </a:xfrm>
        </p:spPr>
      </p:sp>
      <p:sp>
        <p:nvSpPr>
          <p:cNvPr id="3" name="Marcador de notas 2"/>
          <p:cNvSpPr>
            <a:spLocks noGrp="1"/>
          </p:cNvSpPr>
          <p:nvPr>
            <p:ph type="body" idx="1"/>
          </p:nvPr>
        </p:nvSpPr>
        <p:spPr>
          <a:xfrm>
            <a:off x="685800" y="3920490"/>
            <a:ext cx="5486400" cy="4080510"/>
          </a:xfrm>
        </p:spPr>
        <p:txBody>
          <a:bodyPr/>
          <a:lstStyle/>
          <a:p>
            <a:r>
              <a:rPr lang="es-ES" b="1" u="none" baseline="0" dirty="0"/>
              <a:t>Conservación y restauración de bosques y reforestación (los árboles absorben mucho carbono de la atmósfera y lo almacenan). Son clave para ayudar a la reducción de gases que ya hay en la atmósfera. </a:t>
            </a:r>
          </a:p>
          <a:p>
            <a:endParaRPr lang="es-ES" b="1" u="none" baseline="0" dirty="0"/>
          </a:p>
          <a:p>
            <a:r>
              <a:rPr lang="es-ES" b="0" dirty="0"/>
              <a:t>Los árboles son capaces de retener mucho </a:t>
            </a:r>
            <a:r>
              <a:rPr lang="es-ES" baseline="0" dirty="0"/>
              <a:t>CO</a:t>
            </a:r>
            <a:r>
              <a:rPr lang="es-ES" baseline="-25000" dirty="0"/>
              <a:t>2</a:t>
            </a:r>
            <a:r>
              <a:rPr lang="es-ES" b="0" dirty="0"/>
              <a:t>. Por ello, apoyar medidas que eviten la deforestación de los bosques o impulsen la plantación de nuevos árboles, en especial de especies autóctonas, contribuye a reducir el exceso de </a:t>
            </a:r>
            <a:r>
              <a:rPr lang="es-ES" baseline="0" dirty="0"/>
              <a:t>CO</a:t>
            </a:r>
            <a:r>
              <a:rPr lang="es-ES" baseline="-25000" dirty="0"/>
              <a:t>2</a:t>
            </a:r>
            <a:r>
              <a:rPr lang="es-ES" b="0" dirty="0"/>
              <a:t> en la atmósfera. Cada especie tiene una capacidad de absorción de </a:t>
            </a:r>
            <a:r>
              <a:rPr lang="es-ES" baseline="0" dirty="0"/>
              <a:t>CO</a:t>
            </a:r>
            <a:r>
              <a:rPr lang="es-ES" baseline="-25000" dirty="0"/>
              <a:t>2</a:t>
            </a:r>
            <a:r>
              <a:rPr lang="es-ES" b="0" dirty="0"/>
              <a:t> diferente, estos son algunos ejemplos por árbol teniendo en cuenta un periodo de 30 años:</a:t>
            </a:r>
          </a:p>
          <a:p>
            <a:pPr marL="171450" indent="-171450">
              <a:buFont typeface="Arial" panose="020B0604020202020204" pitchFamily="34" charset="0"/>
              <a:buChar char="•"/>
            </a:pPr>
            <a:r>
              <a:rPr lang="es-ES" b="0" i="1" dirty="0"/>
              <a:t>Pinus radiata</a:t>
            </a:r>
            <a:r>
              <a:rPr lang="es-ES" b="0" dirty="0"/>
              <a:t>: 1.150 kg </a:t>
            </a:r>
            <a:r>
              <a:rPr lang="es-ES" baseline="0" dirty="0"/>
              <a:t>CO</a:t>
            </a:r>
            <a:r>
              <a:rPr lang="es-ES" baseline="-25000" dirty="0"/>
              <a:t>2</a:t>
            </a:r>
            <a:r>
              <a:rPr lang="es-ES" b="0" dirty="0"/>
              <a:t> por árbol.</a:t>
            </a:r>
          </a:p>
          <a:p>
            <a:pPr marL="171450" indent="-171450">
              <a:buFont typeface="Arial" panose="020B0604020202020204" pitchFamily="34" charset="0"/>
              <a:buChar char="•"/>
            </a:pPr>
            <a:r>
              <a:rPr lang="es-ES" b="0" i="1" dirty="0"/>
              <a:t>Pinus pinaster</a:t>
            </a:r>
            <a:r>
              <a:rPr lang="es-ES" b="0" dirty="0"/>
              <a:t>: 550 kg </a:t>
            </a:r>
            <a:r>
              <a:rPr lang="es-ES" baseline="0" dirty="0"/>
              <a:t>CO</a:t>
            </a:r>
            <a:r>
              <a:rPr lang="es-ES" baseline="-25000" dirty="0"/>
              <a:t>2</a:t>
            </a:r>
            <a:r>
              <a:rPr lang="es-ES" b="0" dirty="0"/>
              <a:t> por árbol.</a:t>
            </a:r>
          </a:p>
          <a:p>
            <a:pPr marL="171450" indent="-171450">
              <a:buFont typeface="Arial" panose="020B0604020202020204" pitchFamily="34" charset="0"/>
              <a:buChar char="•"/>
            </a:pPr>
            <a:r>
              <a:rPr lang="es-ES" b="0" dirty="0"/>
              <a:t>Plátano de sombra (</a:t>
            </a:r>
            <a:r>
              <a:rPr lang="es-ES" b="0" i="1" dirty="0"/>
              <a:t>Platanus hispánica</a:t>
            </a:r>
            <a:r>
              <a:rPr lang="es-ES" b="0" dirty="0"/>
              <a:t>): 650 kg </a:t>
            </a:r>
            <a:r>
              <a:rPr lang="es-ES" baseline="0" dirty="0"/>
              <a:t>CO</a:t>
            </a:r>
            <a:r>
              <a:rPr lang="es-ES" baseline="-25000" dirty="0"/>
              <a:t>2</a:t>
            </a:r>
            <a:r>
              <a:rPr lang="es-ES" b="0" dirty="0"/>
              <a:t> por árbol.</a:t>
            </a:r>
          </a:p>
          <a:p>
            <a:pPr marL="171450" indent="-171450">
              <a:buFont typeface="Arial" panose="020B0604020202020204" pitchFamily="34" charset="0"/>
              <a:buChar char="•"/>
            </a:pPr>
            <a:r>
              <a:rPr lang="es-ES" b="0" dirty="0"/>
              <a:t>Castaño (</a:t>
            </a:r>
            <a:r>
              <a:rPr lang="es-ES" b="0" i="1" dirty="0"/>
              <a:t>Castanea sativa</a:t>
            </a:r>
            <a:r>
              <a:rPr lang="es-ES" b="0" dirty="0"/>
              <a:t>): 150 kg </a:t>
            </a:r>
            <a:r>
              <a:rPr lang="es-ES" baseline="0" dirty="0"/>
              <a:t>CO</a:t>
            </a:r>
            <a:r>
              <a:rPr lang="es-ES" baseline="-25000" dirty="0"/>
              <a:t>2</a:t>
            </a:r>
            <a:r>
              <a:rPr lang="es-ES" b="0" dirty="0"/>
              <a:t> por árbol.</a:t>
            </a:r>
          </a:p>
          <a:p>
            <a:pPr marL="171450" indent="-171450">
              <a:buFont typeface="Arial" panose="020B0604020202020204" pitchFamily="34" charset="0"/>
              <a:buChar char="•"/>
            </a:pPr>
            <a:r>
              <a:rPr lang="es-ES" b="0" dirty="0"/>
              <a:t>Encina (</a:t>
            </a:r>
            <a:r>
              <a:rPr lang="es-ES" b="0" i="1" dirty="0"/>
              <a:t>Querqus ilex</a:t>
            </a:r>
            <a:r>
              <a:rPr lang="es-ES" b="0" dirty="0"/>
              <a:t>): 150 kg </a:t>
            </a:r>
            <a:r>
              <a:rPr lang="es-ES" baseline="0" dirty="0"/>
              <a:t>CO</a:t>
            </a:r>
            <a:r>
              <a:rPr lang="es-ES" baseline="-25000" dirty="0"/>
              <a:t>2</a:t>
            </a:r>
            <a:r>
              <a:rPr lang="es-ES" b="0" dirty="0"/>
              <a:t> por árbol.</a:t>
            </a:r>
          </a:p>
          <a:p>
            <a:pPr marL="171450" indent="-171450">
              <a:buFont typeface="Arial" panose="020B0604020202020204" pitchFamily="34" charset="0"/>
              <a:buChar char="•"/>
            </a:pPr>
            <a:r>
              <a:rPr lang="es-ES" b="0" i="1" dirty="0"/>
              <a:t>Pinus sylvestris</a:t>
            </a:r>
            <a:r>
              <a:rPr lang="es-ES" b="0" dirty="0"/>
              <a:t>: 100 kg </a:t>
            </a:r>
            <a:r>
              <a:rPr lang="es-ES" baseline="0" dirty="0"/>
              <a:t>CO</a:t>
            </a:r>
            <a:r>
              <a:rPr lang="es-ES" baseline="-25000" dirty="0"/>
              <a:t>2</a:t>
            </a:r>
            <a:r>
              <a:rPr lang="es-ES" b="0" dirty="0"/>
              <a:t> por árbol.</a:t>
            </a:r>
          </a:p>
          <a:p>
            <a:endParaRPr lang="es-ES" b="0" dirty="0"/>
          </a:p>
          <a:p>
            <a:r>
              <a:rPr lang="es-ES" b="1" dirty="0"/>
              <a:t>Nosotros podemos</a:t>
            </a:r>
            <a:r>
              <a:rPr lang="es-ES" b="0" dirty="0"/>
              <a:t>: </a:t>
            </a:r>
          </a:p>
          <a:p>
            <a:pPr marL="171450" indent="-171450">
              <a:buFont typeface="Arial" panose="020B0604020202020204" pitchFamily="34" charset="0"/>
              <a:buChar char="•"/>
            </a:pPr>
            <a:r>
              <a:rPr lang="es-ES" b="0" dirty="0"/>
              <a:t>Cuidar las plantas de nuestra casa y de nuestro alrededor.</a:t>
            </a:r>
          </a:p>
          <a:p>
            <a:pPr marL="171450" indent="-171450">
              <a:buFont typeface="Arial" panose="020B0604020202020204" pitchFamily="34" charset="0"/>
              <a:buChar char="•"/>
            </a:pPr>
            <a:r>
              <a:rPr lang="es-ES" b="0" dirty="0"/>
              <a:t>Buscar proyectos e iniciativas que promueven la plantación de árboles y colaborar con ellas.</a:t>
            </a:r>
          </a:p>
          <a:p>
            <a:pPr marL="171450" indent="-171450">
              <a:buFont typeface="Arial" panose="020B0604020202020204" pitchFamily="34" charset="0"/>
              <a:buChar char="•"/>
            </a:pPr>
            <a:r>
              <a:rPr lang="es-ES" b="0" dirty="0"/>
              <a:t>Participar en jornadas de voluntariado de plantación</a:t>
            </a:r>
            <a:r>
              <a:rPr lang="es-ES" b="0" baseline="0" dirty="0"/>
              <a:t> de </a:t>
            </a:r>
            <a:r>
              <a:rPr lang="es-ES" b="0" dirty="0"/>
              <a:t>árboles. </a:t>
            </a:r>
          </a:p>
          <a:p>
            <a:pPr marL="171450" indent="-171450">
              <a:buFont typeface="Arial" panose="020B0604020202020204" pitchFamily="34" charset="0"/>
              <a:buChar char="•"/>
            </a:pPr>
            <a:r>
              <a:rPr lang="es-ES" b="0" dirty="0"/>
              <a:t>Compensar las emisiones de </a:t>
            </a:r>
            <a:r>
              <a:rPr lang="es-ES" baseline="0" dirty="0"/>
              <a:t>CO</a:t>
            </a:r>
            <a:r>
              <a:rPr lang="es-ES" baseline="-25000" dirty="0"/>
              <a:t>2</a:t>
            </a:r>
            <a:r>
              <a:rPr lang="es-ES" b="0" dirty="0"/>
              <a:t> con la aportación voluntaria de una cantidad económica, proporcional a las emisiones generadas, en un proyecto que absorbe una cantidad de toneladas de </a:t>
            </a:r>
            <a:r>
              <a:rPr lang="es-ES" baseline="0" dirty="0"/>
              <a:t>CO</a:t>
            </a:r>
            <a:r>
              <a:rPr lang="es-ES" baseline="-25000" dirty="0"/>
              <a:t>2</a:t>
            </a:r>
            <a:r>
              <a:rPr lang="es-ES" b="0" dirty="0"/>
              <a:t> equivalente a la generada en nuestra actividad.</a:t>
            </a:r>
          </a:p>
          <a:p>
            <a:pPr marL="171450" indent="-171450">
              <a:buFont typeface="Arial" panose="020B0604020202020204" pitchFamily="34" charset="0"/>
              <a:buChar char="•"/>
            </a:pPr>
            <a:endParaRPr lang="es-ES" b="0" dirty="0"/>
          </a:p>
          <a:p>
            <a:pPr marL="171450" indent="-171450">
              <a:buFont typeface="Arial" panose="020B0604020202020204" pitchFamily="34" charset="0"/>
              <a:buChar char="•"/>
            </a:pPr>
            <a:endParaRPr lang="es-ES" b="0"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15</a:t>
            </a:fld>
            <a:endParaRPr lang="es-ES" dirty="0"/>
          </a:p>
        </p:txBody>
      </p:sp>
    </p:spTree>
    <p:extLst>
      <p:ext uri="{BB962C8B-B14F-4D97-AF65-F5344CB8AC3E}">
        <p14:creationId xmlns:p14="http://schemas.microsoft.com/office/powerpoint/2010/main" val="3429649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16</a:t>
            </a:fld>
            <a:endParaRPr lang="es-ES" dirty="0"/>
          </a:p>
        </p:txBody>
      </p:sp>
    </p:spTree>
    <p:extLst>
      <p:ext uri="{BB962C8B-B14F-4D97-AF65-F5344CB8AC3E}">
        <p14:creationId xmlns:p14="http://schemas.microsoft.com/office/powerpoint/2010/main" val="4164757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2:notes"/>
          <p:cNvSpPr>
            <a:spLocks noGrp="1" noRot="1" noChangeAspect="1"/>
          </p:cNvSpPr>
          <p:nvPr>
            <p:ph type="sldImg" idx="2"/>
          </p:nvPr>
        </p:nvSpPr>
        <p:spPr>
          <a:xfrm>
            <a:off x="390525" y="427038"/>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6" name="Google Shape;626;p2:notes"/>
          <p:cNvSpPr txBox="1">
            <a:spLocks noGrp="1"/>
          </p:cNvSpPr>
          <p:nvPr>
            <p:ph type="body" idx="1"/>
          </p:nvPr>
        </p:nvSpPr>
        <p:spPr>
          <a:xfrm>
            <a:off x="381000" y="3977640"/>
            <a:ext cx="5791200" cy="4023360"/>
          </a:xfrm>
          <a:prstGeom prst="rect">
            <a:avLst/>
          </a:prstGeom>
          <a:noFill/>
          <a:ln>
            <a:noFill/>
          </a:ln>
        </p:spPr>
        <p:txBody>
          <a:bodyPr spcFirstLastPara="1" wrap="square" lIns="91425" tIns="45700" rIns="91425" bIns="45700" anchor="t" anchorCtr="0">
            <a:noAutofit/>
          </a:bodyPr>
          <a:lstStyle/>
          <a:p>
            <a:pPr marL="139700" lvl="0" indent="0" algn="l" rtl="0">
              <a:lnSpc>
                <a:spcPct val="100000"/>
              </a:lnSpc>
              <a:spcBef>
                <a:spcPts val="0"/>
              </a:spcBef>
              <a:spcAft>
                <a:spcPts val="0"/>
              </a:spcAft>
              <a:buSzPts val="1400"/>
              <a:buNone/>
            </a:pPr>
            <a:r>
              <a:rPr lang="es-ES" b="1" dirty="0">
                <a:latin typeface="Calibri" panose="020F0502020204030204" pitchFamily="34" charset="0"/>
                <a:cs typeface="Calibri" panose="020F0502020204030204" pitchFamily="34" charset="0"/>
              </a:rPr>
              <a:t>Información</a:t>
            </a:r>
            <a:r>
              <a:rPr lang="es-ES" dirty="0">
                <a:latin typeface="Calibri" panose="020F0502020204030204" pitchFamily="34" charset="0"/>
                <a:cs typeface="Calibri" panose="020F0502020204030204" pitchFamily="34" charset="0"/>
              </a:rPr>
              <a:t>:</a:t>
            </a:r>
            <a:endParaRPr dirty="0">
              <a:latin typeface="Calibri" panose="020F0502020204030204" pitchFamily="34" charset="0"/>
              <a:cs typeface="Calibri" panose="020F0502020204030204" pitchFamily="34" charset="0"/>
            </a:endParaRPr>
          </a:p>
          <a:p>
            <a:pPr marL="139700" lvl="0" indent="0" algn="l" rtl="0">
              <a:lnSpc>
                <a:spcPct val="100000"/>
              </a:lnSpc>
              <a:spcBef>
                <a:spcPts val="0"/>
              </a:spcBef>
              <a:spcAft>
                <a:spcPts val="0"/>
              </a:spcAft>
              <a:buSzPts val="1400"/>
              <a:buNone/>
            </a:pPr>
            <a:r>
              <a:rPr lang="es-ES" dirty="0">
                <a:latin typeface="Calibri" panose="020F0502020204030204" pitchFamily="34" charset="0"/>
                <a:cs typeface="Calibri" panose="020F0502020204030204" pitchFamily="34" charset="0"/>
              </a:rPr>
              <a:t>Amplía información acerca del </a:t>
            </a:r>
            <a:r>
              <a:rPr lang="es-ES" b="1" dirty="0">
                <a:latin typeface="Calibri" panose="020F0502020204030204" pitchFamily="34" charset="0"/>
                <a:cs typeface="Calibri" panose="020F0502020204030204" pitchFamily="34" charset="0"/>
              </a:rPr>
              <a:t>Objetivo de Desarrollo Sostenible 13</a:t>
            </a:r>
            <a:r>
              <a:rPr lang="es-ES" dirty="0">
                <a:latin typeface="Calibri" panose="020F0502020204030204" pitchFamily="34" charset="0"/>
                <a:cs typeface="Calibri" panose="020F0502020204030204" pitchFamily="34" charset="0"/>
              </a:rPr>
              <a:t>: </a:t>
            </a:r>
          </a:p>
          <a:p>
            <a:pPr marL="139700" lvl="0" indent="0" algn="l" rtl="0">
              <a:lnSpc>
                <a:spcPct val="100000"/>
              </a:lnSpc>
              <a:spcBef>
                <a:spcPts val="0"/>
              </a:spcBef>
              <a:spcAft>
                <a:spcPts val="0"/>
              </a:spcAft>
              <a:buSzPts val="1400"/>
              <a:buNone/>
            </a:pPr>
            <a:endParaRPr dirty="0">
              <a:latin typeface="Calibri" panose="020F0502020204030204" pitchFamily="34" charset="0"/>
              <a:cs typeface="Calibri" panose="020F0502020204030204" pitchFamily="34" charset="0"/>
            </a:endParaRPr>
          </a:p>
          <a:p>
            <a:pPr marL="139700" lvl="0" indent="0" algn="l" rtl="0">
              <a:lnSpc>
                <a:spcPct val="100000"/>
              </a:lnSpc>
              <a:spcBef>
                <a:spcPts val="0"/>
              </a:spcBef>
              <a:spcAft>
                <a:spcPts val="0"/>
              </a:spcAft>
              <a:buSzPts val="1400"/>
              <a:buNone/>
            </a:pPr>
            <a:r>
              <a:rPr lang="es-ES" b="1" i="0" u="none" strike="noStrike" cap="none" dirty="0">
                <a:solidFill>
                  <a:schemeClr val="dk1"/>
                </a:solidFill>
                <a:latin typeface="Calibri" panose="020F0502020204030204" pitchFamily="34" charset="0"/>
                <a:ea typeface="Arial"/>
                <a:cs typeface="Calibri" panose="020F0502020204030204" pitchFamily="34" charset="0"/>
                <a:sym typeface="Arial"/>
              </a:rPr>
              <a:t>Objetivo</a:t>
            </a:r>
            <a:r>
              <a:rPr lang="es-ES" b="1" i="0" u="none" strike="noStrike" cap="none" baseline="0" dirty="0">
                <a:solidFill>
                  <a:schemeClr val="dk1"/>
                </a:solidFill>
                <a:latin typeface="Calibri" panose="020F0502020204030204" pitchFamily="34" charset="0"/>
                <a:ea typeface="Arial"/>
                <a:cs typeface="Calibri" panose="020F0502020204030204" pitchFamily="34" charset="0"/>
                <a:sym typeface="Arial"/>
              </a:rPr>
              <a:t> 13. </a:t>
            </a:r>
            <a:r>
              <a:rPr lang="es-ES" b="0" i="0" u="none" strike="noStrike" cap="none" dirty="0">
                <a:solidFill>
                  <a:schemeClr val="dk1"/>
                </a:solidFill>
                <a:latin typeface="Calibri" panose="020F0502020204030204" pitchFamily="34" charset="0"/>
                <a:ea typeface="Arial"/>
                <a:cs typeface="Calibri" panose="020F0502020204030204" pitchFamily="34" charset="0"/>
                <a:sym typeface="Arial"/>
              </a:rPr>
              <a:t>El cambio climático afecta a todos los países en todos los continentes, produciendo un impacto negativo en su economía, la vida de las personas y las comunidades. Las personas más pobres y vulnerables serán los más perjudicados. En la actualidad, tenemos a nuestro alcance soluciones viables para que los países puedan tener una actividad económica más sostenible y más respetuosa con el medio ambiente. Es un problema que requiere que la comunidad internacional trabaje de forma coordinada y precisa para que los países en desarrollo avancen hacia una economía baja en carbono.</a:t>
            </a:r>
            <a:endParaRPr dirty="0">
              <a:latin typeface="Calibri" panose="020F0502020204030204" pitchFamily="34" charset="0"/>
              <a:cs typeface="Calibri" panose="020F0502020204030204" pitchFamily="34" charset="0"/>
            </a:endParaRPr>
          </a:p>
          <a:p>
            <a:pPr marL="139700" marR="0" lvl="0" indent="0" algn="l" defTabSz="914400" rtl="0" eaLnBrk="1" fontAlgn="auto" latinLnBrk="0" hangingPunct="1">
              <a:lnSpc>
                <a:spcPct val="100000"/>
              </a:lnSpc>
              <a:spcBef>
                <a:spcPts val="0"/>
              </a:spcBef>
              <a:spcAft>
                <a:spcPts val="0"/>
              </a:spcAft>
              <a:buClrTx/>
              <a:buSzPts val="1400"/>
              <a:buFontTx/>
              <a:buNone/>
              <a:tabLst/>
              <a:defRPr/>
            </a:pPr>
            <a:r>
              <a:rPr lang="es-ES" u="sng" dirty="0">
                <a:solidFill>
                  <a:schemeClr val="hlink"/>
                </a:solidFill>
                <a:latin typeface="Calibri" panose="020F0502020204030204" pitchFamily="34" charset="0"/>
                <a:cs typeface="Calibri" panose="020F0502020204030204" pitchFamily="34" charset="0"/>
                <a:hlinkClick r:id="rId3"/>
              </a:rPr>
              <a:t>https://www.undp.org/content/undp/es/home/sustainable-development-goals/goal-13-climate-action.html</a:t>
            </a:r>
            <a:endParaRPr lang="es-ES" dirty="0">
              <a:latin typeface="Calibri" panose="020F0502020204030204" pitchFamily="34" charset="0"/>
              <a:cs typeface="Calibri" panose="020F0502020204030204" pitchFamily="34" charset="0"/>
            </a:endParaRPr>
          </a:p>
          <a:p>
            <a:pPr marL="139700" lvl="0" indent="0" algn="l" rtl="0">
              <a:lnSpc>
                <a:spcPct val="100000"/>
              </a:lnSpc>
              <a:spcBef>
                <a:spcPts val="0"/>
              </a:spcBef>
              <a:spcAft>
                <a:spcPts val="0"/>
              </a:spcAft>
              <a:buSzPts val="1400"/>
              <a:buNone/>
            </a:pPr>
            <a:endParaRPr dirty="0">
              <a:latin typeface="Calibri" panose="020F0502020204030204" pitchFamily="34" charset="0"/>
              <a:cs typeface="Calibri" panose="020F0502020204030204" pitchFamily="34" charset="0"/>
            </a:endParaRPr>
          </a:p>
          <a:p>
            <a:br>
              <a:rPr lang="es-ES" dirty="0"/>
            </a:br>
            <a:r>
              <a:rPr lang="es-ES" sz="1200" b="1" i="0" kern="1200" dirty="0">
                <a:solidFill>
                  <a:schemeClr val="tx1"/>
                </a:solidFill>
                <a:effectLst/>
                <a:latin typeface="+mn-lt"/>
                <a:ea typeface="+mn-ea"/>
                <a:cs typeface="+mn-cs"/>
              </a:rPr>
              <a:t>Objetivo 7. </a:t>
            </a:r>
            <a:r>
              <a:rPr lang="es-ES" sz="1200" b="0" i="0" kern="1200" dirty="0">
                <a:solidFill>
                  <a:schemeClr val="tx1"/>
                </a:solidFill>
                <a:effectLst/>
                <a:latin typeface="+mn-lt"/>
                <a:ea typeface="+mn-ea"/>
                <a:cs typeface="+mn-cs"/>
              </a:rPr>
              <a:t>Garantizar el acceso a una energía asequible, segura, sostenible y moderna. El mundo está </a:t>
            </a:r>
            <a:r>
              <a:rPr lang="es-ES" sz="1200" b="0" i="0" kern="1200" dirty="0">
                <a:solidFill>
                  <a:schemeClr val="tx1"/>
                </a:solidFill>
                <a:effectLst/>
                <a:latin typeface="+mn-lt"/>
                <a:ea typeface="+mn-ea"/>
                <a:cs typeface="+mn-cs"/>
                <a:hlinkClick r:id="rId4"/>
              </a:rPr>
              <a:t>avanzando hacia la consecución del Objetivo 7</a:t>
            </a:r>
            <a:r>
              <a:rPr lang="es-ES" sz="1200" b="0" i="0" kern="1200" dirty="0">
                <a:solidFill>
                  <a:schemeClr val="tx1"/>
                </a:solidFill>
                <a:effectLst/>
                <a:latin typeface="+mn-lt"/>
                <a:ea typeface="+mn-ea"/>
                <a:cs typeface="+mn-cs"/>
              </a:rPr>
              <a:t> con indicios alentadores de que la energía se está volviendo más sostenible y ampliamente disponible. A pesar de ello, es necesario prestar una mayor atención a las mejoras para el acceso a combustibles de cocina limpios y seguros, y a tecnologías para 3000 millones de personas, para expandir el uso de la energía renovable más allá del sector eléctrico e incrementar la electrificación en el África subsahariana.</a:t>
            </a:r>
          </a:p>
          <a:p>
            <a:pPr marL="139700" lvl="0" indent="0" algn="l" rtl="0">
              <a:lnSpc>
                <a:spcPct val="100000"/>
              </a:lnSpc>
              <a:spcBef>
                <a:spcPts val="0"/>
              </a:spcBef>
              <a:spcAft>
                <a:spcPts val="0"/>
              </a:spcAft>
              <a:buSzPts val="1400"/>
              <a:buNone/>
            </a:pPr>
            <a:r>
              <a:rPr lang="es-ES" dirty="0">
                <a:hlinkClick r:id="rId5"/>
              </a:rPr>
              <a:t>https://www.un.org/sustainabledevelopment/es/energy/</a:t>
            </a:r>
            <a:endParaRPr b="0" dirty="0"/>
          </a:p>
        </p:txBody>
      </p:sp>
      <p:sp>
        <p:nvSpPr>
          <p:cNvPr id="627" name="Google Shape;62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s-ES"/>
              <a:t>2</a:t>
            </a:fld>
            <a:endParaRPr dirty="0"/>
          </a:p>
        </p:txBody>
      </p:sp>
    </p:spTree>
    <p:extLst>
      <p:ext uri="{BB962C8B-B14F-4D97-AF65-F5344CB8AC3E}">
        <p14:creationId xmlns:p14="http://schemas.microsoft.com/office/powerpoint/2010/main" val="13900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3</a:t>
            </a:fld>
            <a:endParaRPr lang="es-ES" dirty="0"/>
          </a:p>
        </p:txBody>
      </p:sp>
    </p:spTree>
    <p:extLst>
      <p:ext uri="{BB962C8B-B14F-4D97-AF65-F5344CB8AC3E}">
        <p14:creationId xmlns:p14="http://schemas.microsoft.com/office/powerpoint/2010/main" val="4286142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Los</a:t>
            </a:r>
            <a:r>
              <a:rPr lang="es-ES" baseline="0" dirty="0"/>
              <a:t> gases de efecto invernadero son los responsables del cambio del clima del planeta que está generando en general un aumento de la temperatura del planeta creciente pero también otros eventos climatológicos como son sequías, olas de calor, tormentas, tornados, deshielo de los glaciares y de los polos, etc. </a:t>
            </a:r>
          </a:p>
          <a:p>
            <a:r>
              <a:rPr lang="es-ES" baseline="0" dirty="0"/>
              <a:t>Estos gases empezaron a emitirse de forma masiva tras la revolución industrial, generados por la combustión a gran escala de combustibles fósiles. </a:t>
            </a:r>
          </a:p>
          <a:p>
            <a:r>
              <a:rPr lang="es-ES" baseline="0" dirty="0"/>
              <a:t>En la gráfica de la izquierda se ve el aumento de emisiones, mientras que en la de la derecha se muestran las temperaturas medias anuales desde 1850. En estas dos gráficas se aprecia perfectamente la correlación entre ambas variables. </a:t>
            </a:r>
            <a:endParaRPr lang="es-ES" dirty="0"/>
          </a:p>
          <a:p>
            <a:endParaRPr lang="es-ES" dirty="0"/>
          </a:p>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4</a:t>
            </a:fld>
            <a:endParaRPr lang="es-ES" dirty="0"/>
          </a:p>
        </p:txBody>
      </p:sp>
    </p:spTree>
    <p:extLst>
      <p:ext uri="{BB962C8B-B14F-4D97-AF65-F5344CB8AC3E}">
        <p14:creationId xmlns:p14="http://schemas.microsoft.com/office/powerpoint/2010/main" val="1459568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La</a:t>
            </a:r>
            <a:r>
              <a:rPr lang="es-ES" baseline="0" dirty="0"/>
              <a:t> energía es la principal fuente de emisiones de Gases de Efecto Invernadero.  Sectores como el transporte, fabricación y construcción, agricultura o industria son otros de los sectores que más aportan a este problema. Esto es debido al uso masivo de combustibles fósiles para producción de energía, ya sea energía eléctrica como calor, para mover los medios de transporte, calentar los edificios, </a:t>
            </a:r>
            <a:r>
              <a:rPr lang="es-ES" baseline="0" dirty="0" err="1"/>
              <a:t>etc</a:t>
            </a:r>
            <a:r>
              <a:rPr lang="es-ES" baseline="0" dirty="0"/>
              <a:t>… </a:t>
            </a:r>
          </a:p>
          <a:p>
            <a:endParaRPr lang="es-ES" baseline="0" dirty="0"/>
          </a:p>
          <a:p>
            <a:endParaRPr lang="es-ES" baseline="0" dirty="0"/>
          </a:p>
          <a:p>
            <a:endParaRPr lang="es-ES" baseline="0" dirty="0"/>
          </a:p>
          <a:p>
            <a:endParaRPr lang="es-ES" baseline="0" dirty="0"/>
          </a:p>
          <a:p>
            <a:endParaRPr lang="es-ES" dirty="0"/>
          </a:p>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5</a:t>
            </a:fld>
            <a:endParaRPr lang="es-ES" dirty="0"/>
          </a:p>
        </p:txBody>
      </p:sp>
    </p:spTree>
    <p:extLst>
      <p:ext uri="{BB962C8B-B14F-4D97-AF65-F5344CB8AC3E}">
        <p14:creationId xmlns:p14="http://schemas.microsoft.com/office/powerpoint/2010/main" val="1275122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Estudiamos qué son los combustibles fósiles y</a:t>
            </a:r>
            <a:r>
              <a:rPr lang="es-ES" baseline="0" dirty="0"/>
              <a:t> por qué se considera un problema basar el modelo energético en ellos:</a:t>
            </a:r>
          </a:p>
          <a:p>
            <a:endParaRPr lang="es-E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u="none" kern="1200" baseline="0" dirty="0">
                <a:solidFill>
                  <a:schemeClr val="tx1"/>
                </a:solidFill>
                <a:effectLst/>
                <a:latin typeface="+mn-lt"/>
                <a:ea typeface="+mn-ea"/>
                <a:cs typeface="+mn-cs"/>
              </a:rPr>
              <a:t>Impacto ambiental</a:t>
            </a:r>
            <a:r>
              <a:rPr lang="es-ES" sz="1200" u="none"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baseline="0" dirty="0">
                <a:solidFill>
                  <a:schemeClr val="tx1"/>
                </a:solidFill>
                <a:effectLst/>
                <a:latin typeface="+mn-lt"/>
                <a:ea typeface="+mn-ea"/>
                <a:cs typeface="+mn-cs"/>
              </a:rPr>
              <a:t>Lo primero que se nos viene a la mente son las emisiones de gases de efecto invernadero, que son las principales responsables del cambio climático. Además, este impacto ambiental es muy duradero en el tiempo porque estos gases permanecen en la atmósfera durante muchos años. Además de estas emisiones, los combustible fósiles generan otros residuos, además de impacto visual, auditivo,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u="none" kern="1200" dirty="0" err="1">
                <a:solidFill>
                  <a:schemeClr val="tx1"/>
                </a:solidFill>
                <a:effectLst/>
                <a:latin typeface="+mn-lt"/>
                <a:ea typeface="+mn-ea"/>
                <a:cs typeface="+mn-cs"/>
              </a:rPr>
              <a:t>Agotabilidad</a:t>
            </a:r>
            <a:r>
              <a:rPr lang="es-ES" sz="1200" b="1" u="none" kern="1200" dirty="0">
                <a:solidFill>
                  <a:schemeClr val="tx1"/>
                </a:solidFill>
                <a:effectLst/>
                <a:latin typeface="+mn-lt"/>
                <a:ea typeface="+mn-ea"/>
                <a:cs typeface="+mn-cs"/>
              </a:rPr>
              <a:t>: </a:t>
            </a:r>
            <a:r>
              <a:rPr lang="es-ES"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baseline="0" dirty="0">
                <a:solidFill>
                  <a:schemeClr val="tx1"/>
                </a:solidFill>
                <a:effectLst/>
                <a:latin typeface="+mn-lt"/>
                <a:ea typeface="+mn-ea"/>
                <a:cs typeface="+mn-cs"/>
              </a:rPr>
              <a:t>Los combustibles fósiles se han formado tras un proceso que lleva miles de años. Por tanto, como no se puede generar al mismo tiempo que se consume, estos combustibles se van agotando. Aunque aún parece que hay muchas reservas, estas son cada vez más difíciles y caras de conseguir.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u="none" kern="1200" dirty="0">
                <a:solidFill>
                  <a:schemeClr val="tx1"/>
                </a:solidFill>
                <a:effectLst/>
                <a:latin typeface="+mn-lt"/>
                <a:ea typeface="+mn-ea"/>
                <a:cs typeface="+mn-cs"/>
              </a:rPr>
              <a:t>Localización</a:t>
            </a:r>
            <a:r>
              <a:rPr lang="es-ES" sz="1200" u="none"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Estos</a:t>
            </a:r>
            <a:r>
              <a:rPr lang="es-ES" sz="1200" kern="1200" baseline="0" dirty="0">
                <a:solidFill>
                  <a:schemeClr val="tx1"/>
                </a:solidFill>
                <a:effectLst/>
                <a:latin typeface="+mn-lt"/>
                <a:ea typeface="+mn-ea"/>
                <a:cs typeface="+mn-cs"/>
              </a:rPr>
              <a:t> combustibles se encuentran localizados sólo en algunas partes del mundo. </a:t>
            </a:r>
            <a:r>
              <a:rPr lang="es-ES" sz="1200" kern="1200" dirty="0">
                <a:solidFill>
                  <a:schemeClr val="tx1"/>
                </a:solidFill>
                <a:effectLst/>
                <a:latin typeface="+mn-lt"/>
                <a:ea typeface="+mn-ea"/>
                <a:cs typeface="+mn-cs"/>
              </a:rPr>
              <a:t>Estos recursos energéticos están muy concentrados en determinados países, lo que provoca</a:t>
            </a:r>
            <a:r>
              <a:rPr lang="es-ES" sz="1200" kern="1200" baseline="0" dirty="0">
                <a:solidFill>
                  <a:schemeClr val="tx1"/>
                </a:solidFill>
                <a:effectLst/>
                <a:latin typeface="+mn-lt"/>
                <a:ea typeface="+mn-ea"/>
                <a:cs typeface="+mn-cs"/>
              </a:rPr>
              <a:t> que haya países muy dependientes de otros para conseguir sus recursos energéticos.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6</a:t>
            </a:fld>
            <a:endParaRPr lang="es-ES" dirty="0"/>
          </a:p>
        </p:txBody>
      </p:sp>
    </p:spTree>
    <p:extLst>
      <p:ext uri="{BB962C8B-B14F-4D97-AF65-F5344CB8AC3E}">
        <p14:creationId xmlns:p14="http://schemas.microsoft.com/office/powerpoint/2010/main" val="3864024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92125"/>
            <a:ext cx="5486400" cy="3086100"/>
          </a:xfrm>
        </p:spPr>
      </p:sp>
      <p:sp>
        <p:nvSpPr>
          <p:cNvPr id="3" name="Marcador de notas 2"/>
          <p:cNvSpPr>
            <a:spLocks noGrp="1"/>
          </p:cNvSpPr>
          <p:nvPr>
            <p:ph type="body" idx="1"/>
          </p:nvPr>
        </p:nvSpPr>
        <p:spPr>
          <a:xfrm>
            <a:off x="685800" y="3680460"/>
            <a:ext cx="5486400" cy="4320540"/>
          </a:xfrm>
        </p:spPr>
        <p:txBody>
          <a:bodyPr/>
          <a:lstStyle/>
          <a:p>
            <a:r>
              <a:rPr lang="es-ES" dirty="0"/>
              <a:t>Los </a:t>
            </a:r>
            <a:r>
              <a:rPr lang="es-ES" b="1" dirty="0"/>
              <a:t>combustibles fósiles </a:t>
            </a:r>
            <a:r>
              <a:rPr lang="es-ES" dirty="0"/>
              <a:t>han</a:t>
            </a:r>
            <a:r>
              <a:rPr lang="es-ES" baseline="0" dirty="0"/>
              <a:t> ofrecido </a:t>
            </a:r>
            <a:r>
              <a:rPr lang="es-ES" b="1" baseline="0" dirty="0"/>
              <a:t>muchas ventajas</a:t>
            </a:r>
            <a:r>
              <a:rPr lang="es-ES" baseline="0" dirty="0"/>
              <a:t>: </a:t>
            </a:r>
          </a:p>
          <a:p>
            <a:pPr marL="171450" indent="-171450">
              <a:buFont typeface="Arial" panose="020B0604020202020204" pitchFamily="34" charset="0"/>
              <a:buChar char="•"/>
            </a:pPr>
            <a:r>
              <a:rPr lang="es-ES" dirty="0"/>
              <a:t>Son muy energéticos.</a:t>
            </a:r>
          </a:p>
          <a:p>
            <a:pPr marL="171450" indent="-171450">
              <a:buFont typeface="Arial" panose="020B0604020202020204" pitchFamily="34" charset="0"/>
              <a:buChar char="•"/>
            </a:pPr>
            <a:r>
              <a:rPr lang="es-ES" dirty="0"/>
              <a:t>Son fácilmente almacenables y transportables.</a:t>
            </a:r>
          </a:p>
          <a:p>
            <a:pPr marL="171450" indent="-171450">
              <a:buFont typeface="Arial" panose="020B0604020202020204" pitchFamily="34" charset="0"/>
              <a:buChar char="•"/>
            </a:pPr>
            <a:r>
              <a:rPr lang="es-ES" dirty="0"/>
              <a:t>Es fácil de extraer su energía.</a:t>
            </a:r>
          </a:p>
          <a:p>
            <a:endParaRPr lang="es-ES" dirty="0"/>
          </a:p>
          <a:p>
            <a:r>
              <a:rPr lang="es-ES" dirty="0"/>
              <a:t>Por eso</a:t>
            </a:r>
            <a:r>
              <a:rPr lang="es-ES" baseline="0" dirty="0"/>
              <a:t> tienen un uso amplísimo. Los usos que suponen combustión (y por tanto, emisión de gases de efecto invernadero) son los siguientes: </a:t>
            </a:r>
          </a:p>
          <a:p>
            <a:pPr marL="628650" lvl="1" indent="-171450">
              <a:buFont typeface="Arial" panose="020B0604020202020204" pitchFamily="34" charset="0"/>
              <a:buChar char="•"/>
            </a:pPr>
            <a:r>
              <a:rPr lang="es-ES" b="1" u="none" baseline="0" dirty="0"/>
              <a:t>Energía eléctrica</a:t>
            </a:r>
            <a:r>
              <a:rPr lang="es-ES" u="none" baseline="0" dirty="0"/>
              <a:t>: </a:t>
            </a:r>
            <a:r>
              <a:rPr lang="es-ES" baseline="0" dirty="0"/>
              <a:t>en centrales térmicas de producción de electricidad de carbón y gas.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b="1" u="none" baseline="0" dirty="0"/>
              <a:t>Transporte</a:t>
            </a:r>
            <a:r>
              <a:rPr lang="es-ES" u="none" baseline="0" dirty="0"/>
              <a:t>: gasolinas y combustibles </a:t>
            </a:r>
            <a:r>
              <a:rPr lang="es-ES" baseline="0" dirty="0"/>
              <a:t>para coches, camiones, autobuses, barcos, aviones y para consumo en los vehículos automotores de combustión interna.</a:t>
            </a:r>
          </a:p>
          <a:p>
            <a:pPr marL="628650" lvl="1" indent="-171450">
              <a:buFont typeface="Arial" panose="020B0604020202020204" pitchFamily="34" charset="0"/>
              <a:buChar char="•"/>
            </a:pPr>
            <a:r>
              <a:rPr lang="es-ES" b="1" u="none" baseline="0" dirty="0"/>
              <a:t>Industria siderúrgica</a:t>
            </a:r>
            <a:r>
              <a:rPr lang="es-ES" u="none" baseline="0" dirty="0"/>
              <a:t>: e</a:t>
            </a:r>
            <a:r>
              <a:rPr lang="es-ES" baseline="0" dirty="0"/>
              <a:t>s utilizado como combustible y reductor en distintas industrias, principalmente en los altos hornos. Dos tercios del acero mundial se producen utilizando coque de carbón.</a:t>
            </a:r>
          </a:p>
          <a:p>
            <a:pPr marL="628650" lvl="1" indent="-171450">
              <a:buFont typeface="Arial" panose="020B0604020202020204" pitchFamily="34" charset="0"/>
              <a:buChar char="•"/>
            </a:pPr>
            <a:r>
              <a:rPr lang="es-ES" b="1" u="none" baseline="0" dirty="0"/>
              <a:t>Industrias de cemento y de ladrillos: </a:t>
            </a:r>
            <a:r>
              <a:rPr lang="es-ES" sz="1200" u="none" kern="1200" baseline="0" dirty="0">
                <a:solidFill>
                  <a:schemeClr val="tx1"/>
                </a:solidFill>
                <a:latin typeface="+mn-lt"/>
                <a:ea typeface="+mn-ea"/>
                <a:cs typeface="+mn-cs"/>
              </a:rPr>
              <a:t>los combustibles fósiles son utilizados como combustible.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1" i="0" u="none" kern="1200" baseline="0" dirty="0">
                <a:solidFill>
                  <a:schemeClr val="tx1"/>
                </a:solidFill>
                <a:effectLst/>
                <a:latin typeface="+mn-lt"/>
                <a:ea typeface="+mn-ea"/>
                <a:cs typeface="+mn-cs"/>
              </a:rPr>
              <a:t>Uso doméstico</a:t>
            </a:r>
            <a:r>
              <a:rPr lang="es-ES" sz="1200" b="0" i="0" kern="1200" baseline="0" dirty="0">
                <a:solidFill>
                  <a:schemeClr val="tx1"/>
                </a:solidFill>
                <a:effectLst/>
                <a:latin typeface="+mn-lt"/>
                <a:ea typeface="+mn-ea"/>
                <a:cs typeface="+mn-cs"/>
              </a:rPr>
              <a:t>: históricamente el primer uso del carbón fue como combustible doméstico. Aun hoy sigue siendo usado para calefacción y cocina, principalmente en los países en vías de desarrollo, mientras que en los países desarrollados ha sido desplazados por otras fuentes más limpias de calor (gas natural, propano, butano, energía eléctrica) para rebajar el índice de contaminación.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 sz="1200" b="0" i="0" kern="1200" baseline="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F950AD9C-C3B5-4810-B71B-D06607835486}" type="slidenum">
              <a:rPr lang="es-ES" smtClean="0"/>
              <a:t>7</a:t>
            </a:fld>
            <a:endParaRPr lang="es-ES" dirty="0"/>
          </a:p>
        </p:txBody>
      </p:sp>
    </p:spTree>
    <p:extLst>
      <p:ext uri="{BB962C8B-B14F-4D97-AF65-F5344CB8AC3E}">
        <p14:creationId xmlns:p14="http://schemas.microsoft.com/office/powerpoint/2010/main" val="2398793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57200"/>
            <a:ext cx="5486400" cy="3086100"/>
          </a:xfrm>
        </p:spPr>
      </p:sp>
      <p:sp>
        <p:nvSpPr>
          <p:cNvPr id="3" name="Marcador de notas 2"/>
          <p:cNvSpPr>
            <a:spLocks noGrp="1"/>
          </p:cNvSpPr>
          <p:nvPr>
            <p:ph type="body" idx="1"/>
          </p:nvPr>
        </p:nvSpPr>
        <p:spPr>
          <a:xfrm>
            <a:off x="685800" y="3806190"/>
            <a:ext cx="5486400" cy="4194810"/>
          </a:xfrm>
        </p:spPr>
        <p:txBody>
          <a:bodyPr/>
          <a:lstStyle/>
          <a:p>
            <a:r>
              <a:rPr lang="es-ES" dirty="0"/>
              <a:t>En el año 2018, aproximadamente el 80 % de la</a:t>
            </a:r>
            <a:r>
              <a:rPr lang="es-ES" baseline="0" dirty="0"/>
              <a:t> energía primaria del mundo se produjo con combustible fósiles.  Esto significa que por esta causa se emiten a la atmósfera más de 33 Gigatoneladas de CO</a:t>
            </a:r>
            <a:r>
              <a:rPr lang="es-ES" sz="1000" baseline="-25000" dirty="0"/>
              <a:t>2</a:t>
            </a:r>
            <a:r>
              <a:rPr lang="es-ES" baseline="0" dirty="0"/>
              <a:t>. Cada tonelada de CO</a:t>
            </a:r>
            <a:r>
              <a:rPr lang="es-ES" baseline="-25000" dirty="0"/>
              <a:t>2</a:t>
            </a:r>
            <a:r>
              <a:rPr lang="es-ES" baseline="0" dirty="0"/>
              <a:t> viene a ocupar unos 534 m</a:t>
            </a:r>
            <a:r>
              <a:rPr lang="es-ES" sz="1050" baseline="30000" dirty="0"/>
              <a:t>3</a:t>
            </a:r>
            <a:r>
              <a:rPr lang="es-ES" baseline="0" dirty="0"/>
              <a:t>, más o menos como una esfera más alta que un autobús de dos pisos.</a:t>
            </a:r>
          </a:p>
          <a:p>
            <a:endParaRPr lang="es-ES" baseline="0" dirty="0"/>
          </a:p>
          <a:p>
            <a:r>
              <a:rPr lang="es-ES" b="1" baseline="0" dirty="0"/>
              <a:t>Descarbonización de la energía</a:t>
            </a:r>
            <a:r>
              <a:rPr lang="es-ES" baseline="0" dirty="0"/>
              <a:t>: se denomina a la transición a una energía sin carbono, sin combustión de combustibles fósiles, sin emisiones de CO</a:t>
            </a:r>
            <a:r>
              <a:rPr lang="es-ES" baseline="-25000" dirty="0"/>
              <a:t>2</a:t>
            </a:r>
            <a:r>
              <a:rPr lang="es-ES" baseline="0" dirty="0"/>
              <a:t>. Esta transformación conllevará un notable impulso al desarrollo tecnológico e industrial y un cambio del modelo de producción y consumo.</a:t>
            </a:r>
          </a:p>
          <a:p>
            <a:endParaRPr lang="es-ES" baseline="0" dirty="0"/>
          </a:p>
          <a:p>
            <a:r>
              <a:rPr lang="es-ES" baseline="0" dirty="0"/>
              <a:t>Las principales </a:t>
            </a:r>
            <a:r>
              <a:rPr lang="es-ES" b="1" baseline="0" dirty="0"/>
              <a:t>soluciones</a:t>
            </a:r>
            <a:r>
              <a:rPr lang="es-ES" baseline="0" dirty="0"/>
              <a:t> son las siguientes:</a:t>
            </a:r>
          </a:p>
          <a:p>
            <a:pPr marL="171450" indent="-171450">
              <a:buFont typeface="Arial" panose="020B0604020202020204" pitchFamily="34" charset="0"/>
              <a:buChar char="•"/>
            </a:pPr>
            <a:r>
              <a:rPr lang="es-ES" u="none" baseline="0" dirty="0"/>
              <a:t>Uso de energías renovables (eólica, solar, hidráulica, biomasa...).</a:t>
            </a:r>
          </a:p>
          <a:p>
            <a:pPr marL="171450" indent="-171450">
              <a:buFont typeface="Arial" panose="020B0604020202020204" pitchFamily="34" charset="0"/>
              <a:buChar char="•"/>
            </a:pPr>
            <a:r>
              <a:rPr lang="es-ES" u="none" baseline="0" dirty="0"/>
              <a:t>Electrificación de la economía: utilizar energía eléctrica para más actividades como el transporte (ya que la energía eléctrica se puede realizar con energías renovables) y procesos industriales (acero, cemento...).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u="none" baseline="0" dirty="0"/>
              <a:t>Ahorro de energía (eficiencia energética) a todos los niveles.</a:t>
            </a:r>
          </a:p>
          <a:p>
            <a:pPr marL="171450" indent="-171450">
              <a:buFont typeface="Arial" panose="020B0604020202020204" pitchFamily="34" charset="0"/>
              <a:buChar char="•"/>
            </a:pPr>
            <a:r>
              <a:rPr lang="es-ES" u="none" baseline="0" dirty="0"/>
              <a:t>Conservación y restauración de bosques y reforestación (los árboles absorben mucho carbono de la atmósfera y lo almacenan).</a:t>
            </a:r>
          </a:p>
          <a:p>
            <a:pPr marL="171450" indent="-171450">
              <a:buFont typeface="Arial" panose="020B0604020202020204" pitchFamily="34" charset="0"/>
              <a:buChar char="•"/>
            </a:pPr>
            <a:r>
              <a:rPr lang="es-ES" u="none" baseline="0" dirty="0"/>
              <a:t>Cambio de hábitos de consumo de las personas.</a:t>
            </a:r>
          </a:p>
          <a:p>
            <a:pPr marL="171450" indent="-171450">
              <a:buFont typeface="Arial" panose="020B0604020202020204" pitchFamily="34" charset="0"/>
              <a:buChar char="•"/>
            </a:pPr>
            <a:r>
              <a:rPr lang="es-ES" u="none" baseline="0" dirty="0"/>
              <a:t>Compromisos, alianzas y concienciación (sector público y privado, las ONG, sociedad civil, países, regiones, etc.).</a:t>
            </a:r>
          </a:p>
          <a:p>
            <a:endParaRPr lang="es-ES" baseline="0"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8</a:t>
            </a:fld>
            <a:endParaRPr lang="es-ES" dirty="0"/>
          </a:p>
        </p:txBody>
      </p:sp>
    </p:spTree>
    <p:extLst>
      <p:ext uri="{BB962C8B-B14F-4D97-AF65-F5344CB8AC3E}">
        <p14:creationId xmlns:p14="http://schemas.microsoft.com/office/powerpoint/2010/main" val="275823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El objetivo</a:t>
            </a:r>
            <a:r>
              <a:rPr lang="es-ES" baseline="0" dirty="0"/>
              <a:t> de la descarbonización de la energía significa eliminar todas las emisiones de gases de efecto invernadero de la producción de energía.</a:t>
            </a:r>
            <a:endParaRPr lang="es-ES" dirty="0"/>
          </a:p>
          <a:p>
            <a:endParaRPr lang="es-ES" dirty="0"/>
          </a:p>
          <a:p>
            <a:r>
              <a:rPr lang="es-ES" dirty="0"/>
              <a:t>Realizamos un listado de diez posibles ideas.</a:t>
            </a:r>
          </a:p>
          <a:p>
            <a:r>
              <a:rPr lang="es-ES" dirty="0"/>
              <a:t>Seleccionas después las tres que creemos más posibles.</a:t>
            </a:r>
          </a:p>
          <a:p>
            <a:r>
              <a:rPr lang="es-ES" dirty="0"/>
              <a:t>Las compartimos a nivel clase para generar un pequeño debate.</a:t>
            </a:r>
          </a:p>
          <a:p>
            <a:endParaRPr lang="es-ES" dirty="0"/>
          </a:p>
          <a:p>
            <a:endParaRPr lang="es-ES" dirty="0"/>
          </a:p>
        </p:txBody>
      </p:sp>
      <p:sp>
        <p:nvSpPr>
          <p:cNvPr id="4" name="Marcador de número de diapositiva 3"/>
          <p:cNvSpPr>
            <a:spLocks noGrp="1"/>
          </p:cNvSpPr>
          <p:nvPr>
            <p:ph type="sldNum" sz="quarter" idx="10"/>
          </p:nvPr>
        </p:nvSpPr>
        <p:spPr/>
        <p:txBody>
          <a:bodyPr/>
          <a:lstStyle/>
          <a:p>
            <a:fld id="{F950AD9C-C3B5-4810-B71B-D06607835486}" type="slidenum">
              <a:rPr lang="es-ES" smtClean="0"/>
              <a:t>9</a:t>
            </a:fld>
            <a:endParaRPr lang="es-ES" dirty="0"/>
          </a:p>
        </p:txBody>
      </p:sp>
    </p:spTree>
    <p:extLst>
      <p:ext uri="{BB962C8B-B14F-4D97-AF65-F5344CB8AC3E}">
        <p14:creationId xmlns:p14="http://schemas.microsoft.com/office/powerpoint/2010/main" val="603170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85A3A3-A4EF-404D-B1E4-15F32103742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80EE4043-5583-0E4A-9C55-F152D11ED1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E68AD820-F4D8-BB4A-B885-3A8BD08FEB28}"/>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C26A5726-D10A-7947-9576-1AB5982803AE}"/>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37F3D0F6-7261-5347-8CBB-32500F58E09F}"/>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979977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B3159B-61FD-AE4E-A599-B895AA2E35A0}"/>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8ED718E-3457-1845-8AB4-6BC6F09A129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335481B-B3A4-FB48-A869-B6EEF3E4F1BD}"/>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2711598A-866C-4847-BAE9-42F9B6A089D0}"/>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C19AB520-5F6E-4C40-9A63-C774330F33E1}"/>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613292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964E0FF-5961-8048-8B66-6C8FCF884C3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AF4F9677-BBE9-2D47-827A-638884324D5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213B92B-92D6-D147-A86C-F7562C553C41}"/>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88909A46-DF6E-D646-9D57-44E1B7B1C76C}"/>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60603065-6F99-A347-8627-2CBA13AC70AE}"/>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557033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preserve="1">
  <p:cSld name="1_Title">
    <p:bg>
      <p:bgRef idx="1001">
        <a:schemeClr val="bg2"/>
      </p:bgRef>
    </p:bg>
    <p:spTree>
      <p:nvGrpSpPr>
        <p:cNvPr id="1" name="Shape 9"/>
        <p:cNvGrpSpPr/>
        <p:nvPr/>
      </p:nvGrpSpPr>
      <p:grpSpPr>
        <a:xfrm>
          <a:off x="0" y="0"/>
          <a:ext cx="0" cy="0"/>
          <a:chOff x="0" y="0"/>
          <a:chExt cx="0" cy="0"/>
        </a:xfrm>
      </p:grpSpPr>
      <p:sp>
        <p:nvSpPr>
          <p:cNvPr id="12" name="Google Shape;12;p2"/>
          <p:cNvSpPr/>
          <p:nvPr/>
        </p:nvSpPr>
        <p:spPr>
          <a:xfrm>
            <a:off x="8359673" y="6214433"/>
            <a:ext cx="807200" cy="8072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4" name="Google Shape;14;p2"/>
          <p:cNvSpPr/>
          <p:nvPr/>
        </p:nvSpPr>
        <p:spPr>
          <a:xfrm>
            <a:off x="3257599" y="1028361"/>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5" name="Google Shape;15;p2"/>
          <p:cNvSpPr/>
          <p:nvPr/>
        </p:nvSpPr>
        <p:spPr>
          <a:xfrm>
            <a:off x="9166875" y="2155587"/>
            <a:ext cx="551200" cy="551200"/>
          </a:xfrm>
          <a:prstGeom prst="ellipse">
            <a:avLst/>
          </a:prstGeom>
          <a:solidFill>
            <a:srgbClr val="337AB7">
              <a:alpha val="78824"/>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 name="Google Shape;16;p2"/>
          <p:cNvSpPr/>
          <p:nvPr/>
        </p:nvSpPr>
        <p:spPr>
          <a:xfrm>
            <a:off x="3709308" y="4816059"/>
            <a:ext cx="449200" cy="4492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7" name="Google Shape;17;p2"/>
          <p:cNvSpPr/>
          <p:nvPr/>
        </p:nvSpPr>
        <p:spPr>
          <a:xfrm>
            <a:off x="3631985" y="2226844"/>
            <a:ext cx="284000" cy="2840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8" name="Google Shape;18;p2"/>
          <p:cNvSpPr/>
          <p:nvPr/>
        </p:nvSpPr>
        <p:spPr>
          <a:xfrm>
            <a:off x="9573288" y="1784923"/>
            <a:ext cx="125200" cy="1252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9" name="Google Shape;19;p2"/>
          <p:cNvSpPr/>
          <p:nvPr/>
        </p:nvSpPr>
        <p:spPr>
          <a:xfrm>
            <a:off x="8700659" y="5832700"/>
            <a:ext cx="125200" cy="1252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0" name="Google Shape;20;p2"/>
          <p:cNvSpPr/>
          <p:nvPr/>
        </p:nvSpPr>
        <p:spPr>
          <a:xfrm>
            <a:off x="3549489"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4" name="Google Shape;34;p2"/>
          <p:cNvSpPr/>
          <p:nvPr/>
        </p:nvSpPr>
        <p:spPr>
          <a:xfrm>
            <a:off x="4158336" y="1149293"/>
            <a:ext cx="401200" cy="4012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5" name="Google Shape;35;p2"/>
          <p:cNvSpPr/>
          <p:nvPr/>
        </p:nvSpPr>
        <p:spPr>
          <a:xfrm>
            <a:off x="5161911" y="6343113"/>
            <a:ext cx="284000" cy="2840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6" name="Google Shape;36;p2"/>
          <p:cNvSpPr/>
          <p:nvPr/>
        </p:nvSpPr>
        <p:spPr>
          <a:xfrm>
            <a:off x="7808475" y="5832703"/>
            <a:ext cx="551200" cy="551200"/>
          </a:xfrm>
          <a:prstGeom prst="ellipse">
            <a:avLst/>
          </a:prstGeom>
          <a:solidFill>
            <a:srgbClr val="A4CF5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 name="Rectángulo 2">
            <a:extLst>
              <a:ext uri="{FF2B5EF4-FFF2-40B4-BE49-F238E27FC236}">
                <a16:creationId xmlns:a16="http://schemas.microsoft.com/office/drawing/2014/main" id="{6E16128D-8F43-40C1-9D50-008CC73D2802}"/>
              </a:ext>
            </a:extLst>
          </p:cNvPr>
          <p:cNvSpPr/>
          <p:nvPr/>
        </p:nvSpPr>
        <p:spPr>
          <a:xfrm>
            <a:off x="-12427" y="0"/>
            <a:ext cx="843088" cy="6858000"/>
          </a:xfrm>
          <a:prstGeom prst="rect">
            <a:avLst/>
          </a:prstGeom>
          <a:solidFill>
            <a:srgbClr val="A4CF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dirty="0"/>
          </a:p>
        </p:txBody>
      </p:sp>
      <p:sp>
        <p:nvSpPr>
          <p:cNvPr id="37" name="CuadroTexto 36">
            <a:extLst>
              <a:ext uri="{FF2B5EF4-FFF2-40B4-BE49-F238E27FC236}">
                <a16:creationId xmlns:a16="http://schemas.microsoft.com/office/drawing/2014/main" id="{23EDDD28-1067-46C2-B949-837077B8A2BB}"/>
              </a:ext>
            </a:extLst>
          </p:cNvPr>
          <p:cNvSpPr txBox="1"/>
          <p:nvPr/>
        </p:nvSpPr>
        <p:spPr>
          <a:xfrm rot="16200000">
            <a:off x="-2302013" y="3252351"/>
            <a:ext cx="5658904" cy="954044"/>
          </a:xfrm>
          <a:prstGeom prst="rect">
            <a:avLst/>
          </a:prstGeom>
          <a:noFill/>
        </p:spPr>
        <p:txBody>
          <a:bodyPr wrap="square" rtlCol="0">
            <a:spAutoFit/>
          </a:bodyPr>
          <a:lstStyle/>
          <a:p>
            <a:pPr algn="r">
              <a:lnSpc>
                <a:spcPct val="150000"/>
              </a:lnSpc>
            </a:pPr>
            <a:r>
              <a:rPr lang="es-ES" sz="2133" baseline="0" dirty="0">
                <a:solidFill>
                  <a:srgbClr val="FFFFFF"/>
                </a:solidFill>
                <a:latin typeface="+mn-lt"/>
                <a:ea typeface="Lato Medium" panose="020F0502020204030203" pitchFamily="34" charset="0"/>
                <a:cs typeface="Lato Medium" panose="020F0502020204030203" pitchFamily="34" charset="0"/>
              </a:rPr>
              <a:t>ENERGÍA Y MOVILIDAD</a:t>
            </a:r>
          </a:p>
          <a:p>
            <a:pPr algn="r"/>
            <a:endParaRPr lang="es-ES" sz="2400" dirty="0">
              <a:solidFill>
                <a:srgbClr val="FFFFFF"/>
              </a:solidFill>
            </a:endParaRPr>
          </a:p>
        </p:txBody>
      </p:sp>
      <p:pic>
        <p:nvPicPr>
          <p:cNvPr id="50" name="Imagen 49" descr="Imagen que contiene dibujo&#10;&#10;Descripción generada automáticamente">
            <a:extLst>
              <a:ext uri="{FF2B5EF4-FFF2-40B4-BE49-F238E27FC236}">
                <a16:creationId xmlns:a16="http://schemas.microsoft.com/office/drawing/2014/main" id="{917DB24F-E42B-4E53-A7AB-863C60B311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6773" y="167617"/>
            <a:ext cx="564688" cy="564688"/>
          </a:xfrm>
          <a:prstGeom prst="rect">
            <a:avLst/>
          </a:prstGeom>
        </p:spPr>
      </p:pic>
      <p:sp>
        <p:nvSpPr>
          <p:cNvPr id="51" name="Google Shape;10;p2">
            <a:extLst>
              <a:ext uri="{FF2B5EF4-FFF2-40B4-BE49-F238E27FC236}">
                <a16:creationId xmlns:a16="http://schemas.microsoft.com/office/drawing/2014/main" id="{0192CFFB-965A-4AEE-BC56-89C4B9DC0931}"/>
              </a:ext>
            </a:extLst>
          </p:cNvPr>
          <p:cNvSpPr/>
          <p:nvPr/>
        </p:nvSpPr>
        <p:spPr>
          <a:xfrm>
            <a:off x="5136214" y="1855008"/>
            <a:ext cx="2709608" cy="2718693"/>
          </a:xfrm>
          <a:prstGeom prst="ellipse">
            <a:avLst/>
          </a:prstGeom>
          <a:solidFill>
            <a:srgbClr val="A4CF5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2" name="Google Shape;33;p2">
            <a:extLst>
              <a:ext uri="{FF2B5EF4-FFF2-40B4-BE49-F238E27FC236}">
                <a16:creationId xmlns:a16="http://schemas.microsoft.com/office/drawing/2014/main" id="{B5CAE358-27EF-42F5-8641-1761AADCE15D}"/>
              </a:ext>
            </a:extLst>
          </p:cNvPr>
          <p:cNvSpPr txBox="1">
            <a:spLocks noGrp="1"/>
          </p:cNvSpPr>
          <p:nvPr>
            <p:ph type="ctrTitle" hasCustomPrompt="1"/>
          </p:nvPr>
        </p:nvSpPr>
        <p:spPr>
          <a:xfrm>
            <a:off x="4822673" y="2053414"/>
            <a:ext cx="3234608" cy="2483693"/>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b="1">
                <a:solidFill>
                  <a:schemeClr val="bg1">
                    <a:lumMod val="20000"/>
                    <a:lumOff val="80000"/>
                  </a:schemeClr>
                </a:solidFill>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s-ES" dirty="0"/>
              <a:t>TÍTULO DEL RECURSO</a:t>
            </a:r>
          </a:p>
        </p:txBody>
      </p:sp>
      <p:grpSp>
        <p:nvGrpSpPr>
          <p:cNvPr id="21" name="Google Shape;21;p2"/>
          <p:cNvGrpSpPr/>
          <p:nvPr/>
        </p:nvGrpSpPr>
        <p:grpSpPr>
          <a:xfrm>
            <a:off x="4483443" y="5558584"/>
            <a:ext cx="678468" cy="638281"/>
            <a:chOff x="5972700" y="2330200"/>
            <a:chExt cx="411625" cy="387275"/>
          </a:xfrm>
        </p:grpSpPr>
        <p:sp>
          <p:nvSpPr>
            <p:cNvPr id="22" name="Google Shape;22;p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3" name="Google Shape;23;p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11" name="Google Shape;11;p2"/>
          <p:cNvSpPr/>
          <p:nvPr/>
        </p:nvSpPr>
        <p:spPr>
          <a:xfrm>
            <a:off x="7722473" y="304800"/>
            <a:ext cx="1850800" cy="1850800"/>
          </a:xfrm>
          <a:prstGeom prst="ellipse">
            <a:avLst/>
          </a:prstGeom>
          <a:solidFill>
            <a:srgbClr val="F3712A">
              <a:alpha val="79608"/>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24" name="Google Shape;24;p2"/>
          <p:cNvGrpSpPr/>
          <p:nvPr/>
        </p:nvGrpSpPr>
        <p:grpSpPr>
          <a:xfrm>
            <a:off x="8297698" y="675413"/>
            <a:ext cx="699967" cy="1109527"/>
            <a:chOff x="6718575" y="2318625"/>
            <a:chExt cx="256950" cy="407375"/>
          </a:xfrm>
        </p:grpSpPr>
        <p:sp>
          <p:nvSpPr>
            <p:cNvPr id="25" name="Google Shape;25;p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26" name="Google Shape;26;p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27" name="Google Shape;27;p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28" name="Google Shape;28;p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29" name="Google Shape;29;p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30" name="Google Shape;30;p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31" name="Google Shape;31;p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sp>
          <p:nvSpPr>
            <p:cNvPr id="32" name="Google Shape;32;p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solidFill>
                  <a:srgbClr val="FFFFFF"/>
                </a:solidFill>
              </a:endParaRPr>
            </a:p>
          </p:txBody>
        </p:sp>
      </p:grpSp>
      <p:pic>
        <p:nvPicPr>
          <p:cNvPr id="33" name="Imagen 32">
            <a:extLst>
              <a:ext uri="{FF2B5EF4-FFF2-40B4-BE49-F238E27FC236}">
                <a16:creationId xmlns:a16="http://schemas.microsoft.com/office/drawing/2014/main" id="{DE8108FF-2038-4DD8-9BCC-BFF9E0287FBC}"/>
              </a:ext>
            </a:extLst>
          </p:cNvPr>
          <p:cNvPicPr>
            <a:picLocks noChangeAspect="1"/>
          </p:cNvPicPr>
          <p:nvPr userDrawn="1"/>
        </p:nvPicPr>
        <p:blipFill>
          <a:blip r:embed="rId3"/>
          <a:stretch>
            <a:fillRect/>
          </a:stretch>
        </p:blipFill>
        <p:spPr>
          <a:xfrm>
            <a:off x="10854559" y="6544411"/>
            <a:ext cx="1080000" cy="194040"/>
          </a:xfrm>
          <a:prstGeom prst="rect">
            <a:avLst/>
          </a:prstGeom>
        </p:spPr>
      </p:pic>
    </p:spTree>
    <p:extLst>
      <p:ext uri="{BB962C8B-B14F-4D97-AF65-F5344CB8AC3E}">
        <p14:creationId xmlns:p14="http://schemas.microsoft.com/office/powerpoint/2010/main" val="149452283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7"/>
        <p:cNvGrpSpPr/>
        <p:nvPr/>
      </p:nvGrpSpPr>
      <p:grpSpPr>
        <a:xfrm>
          <a:off x="0" y="0"/>
          <a:ext cx="0" cy="0"/>
          <a:chOff x="0" y="0"/>
          <a:chExt cx="0" cy="0"/>
        </a:xfrm>
      </p:grpSpPr>
      <p:sp>
        <p:nvSpPr>
          <p:cNvPr id="68" name="Google Shape;68;p4"/>
          <p:cNvSpPr/>
          <p:nvPr/>
        </p:nvSpPr>
        <p:spPr>
          <a:xfrm>
            <a:off x="542867" y="542767"/>
            <a:ext cx="11106400" cy="5772400"/>
          </a:xfrm>
          <a:prstGeom prst="rect">
            <a:avLst/>
          </a:prstGeom>
          <a:solidFill>
            <a:srgbClr val="A4CF58">
              <a:alpha val="68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solidFill>
                <a:srgbClr val="FFFFFF"/>
              </a:solidFill>
            </a:endParaRPr>
          </a:p>
        </p:txBody>
      </p:sp>
      <p:sp>
        <p:nvSpPr>
          <p:cNvPr id="69" name="Google Shape;69;p4"/>
          <p:cNvSpPr/>
          <p:nvPr/>
        </p:nvSpPr>
        <p:spPr>
          <a:xfrm>
            <a:off x="5082400" y="-259733"/>
            <a:ext cx="2027200" cy="20272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0" name="Google Shape;70;p4"/>
          <p:cNvSpPr/>
          <p:nvPr/>
        </p:nvSpPr>
        <p:spPr>
          <a:xfrm>
            <a:off x="6642867" y="979700"/>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1" name="Google Shape;71;p4"/>
          <p:cNvSpPr/>
          <p:nvPr/>
        </p:nvSpPr>
        <p:spPr>
          <a:xfrm>
            <a:off x="5193884" y="1049259"/>
            <a:ext cx="284000" cy="284000"/>
          </a:xfrm>
          <a:prstGeom prst="ellipse">
            <a:avLst/>
          </a:prstGeom>
          <a:solidFill>
            <a:srgbClr val="FF97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3" name="Google Shape;73;p4"/>
          <p:cNvSpPr/>
          <p:nvPr/>
        </p:nvSpPr>
        <p:spPr>
          <a:xfrm>
            <a:off x="6868801" y="282131"/>
            <a:ext cx="284000" cy="284000"/>
          </a:xfrm>
          <a:prstGeom prst="ellipse">
            <a:avLst/>
          </a:prstGeom>
          <a:solidFill>
            <a:srgbClr val="337AB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4" name="Google Shape;74;p4"/>
          <p:cNvSpPr/>
          <p:nvPr/>
        </p:nvSpPr>
        <p:spPr>
          <a:xfrm>
            <a:off x="-187200" y="5045605"/>
            <a:ext cx="1463600" cy="14636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6" name="Google Shape;76;p4"/>
          <p:cNvSpPr/>
          <p:nvPr/>
        </p:nvSpPr>
        <p:spPr>
          <a:xfrm>
            <a:off x="6366988" y="1354129"/>
            <a:ext cx="449200" cy="449200"/>
          </a:xfrm>
          <a:prstGeom prst="ellipse">
            <a:avLst/>
          </a:prstGeom>
          <a:solidFill>
            <a:srgbClr val="57B947">
              <a:alpha val="788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82" name="Google Shape;82;p4"/>
          <p:cNvGrpSpPr/>
          <p:nvPr/>
        </p:nvGrpSpPr>
        <p:grpSpPr>
          <a:xfrm>
            <a:off x="205367" y="5458265"/>
            <a:ext cx="678468" cy="638281"/>
            <a:chOff x="5972700" y="2330200"/>
            <a:chExt cx="411625" cy="387275"/>
          </a:xfrm>
        </p:grpSpPr>
        <p:sp>
          <p:nvSpPr>
            <p:cNvPr id="83" name="Google Shape;83;p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4" name="Google Shape;84;p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85" name="Google Shape;85;p4"/>
          <p:cNvGrpSpPr/>
          <p:nvPr/>
        </p:nvGrpSpPr>
        <p:grpSpPr>
          <a:xfrm>
            <a:off x="6963951" y="1186297"/>
            <a:ext cx="390564" cy="619047"/>
            <a:chOff x="6718575" y="2318625"/>
            <a:chExt cx="256950" cy="407375"/>
          </a:xfrm>
          <a:solidFill>
            <a:srgbClr val="A4CF58"/>
          </a:solidFill>
        </p:grpSpPr>
        <p:sp>
          <p:nvSpPr>
            <p:cNvPr id="86" name="Google Shape;86;p4"/>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7" name="Google Shape;87;p4"/>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8" name="Google Shape;88;p4"/>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9" name="Google Shape;89;p4"/>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0" name="Google Shape;90;p4"/>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1" name="Google Shape;91;p4"/>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2" name="Google Shape;92;p4"/>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3" name="Google Shape;93;p4"/>
            <p:cNvSpPr/>
            <p:nvPr/>
          </p:nvSpPr>
          <p:spPr>
            <a:xfrm>
              <a:off x="6795900" y="2628550"/>
              <a:ext cx="102300" cy="25"/>
            </a:xfrm>
            <a:custGeom>
              <a:avLst/>
              <a:gdLst/>
              <a:ahLst/>
              <a:cxnLst/>
              <a:rect l="l" t="t" r="r" b="b"/>
              <a:pathLst>
                <a:path w="4092" h="1" fill="none" extrusionOk="0">
                  <a:moveTo>
                    <a:pt x="0" y="1"/>
                  </a:moveTo>
                  <a:lnTo>
                    <a:pt x="4092" y="1"/>
                  </a:lnTo>
                </a:path>
              </a:pathLst>
            </a:custGeom>
            <a:grp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95" name="Google Shape;95;p4"/>
          <p:cNvSpPr txBox="1"/>
          <p:nvPr/>
        </p:nvSpPr>
        <p:spPr>
          <a:xfrm>
            <a:off x="4736973" y="-70576"/>
            <a:ext cx="260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12800" b="1" dirty="0">
                <a:solidFill>
                  <a:srgbClr val="FFFFFF"/>
                </a:solidFill>
              </a:rPr>
              <a:t>“</a:t>
            </a:r>
            <a:endParaRPr sz="12800" b="1" dirty="0">
              <a:solidFill>
                <a:srgbClr val="FFFFFF"/>
              </a:solidFill>
            </a:endParaRPr>
          </a:p>
        </p:txBody>
      </p:sp>
      <p:sp>
        <p:nvSpPr>
          <p:cNvPr id="33" name="Google Shape;232;p10">
            <a:extLst>
              <a:ext uri="{FF2B5EF4-FFF2-40B4-BE49-F238E27FC236}">
                <a16:creationId xmlns:a16="http://schemas.microsoft.com/office/drawing/2014/main" id="{9CE80C74-6064-4A71-A783-D4FA4D72853C}"/>
              </a:ext>
            </a:extLst>
          </p:cNvPr>
          <p:cNvSpPr txBox="1">
            <a:spLocks noGrp="1"/>
          </p:cNvSpPr>
          <p:nvPr>
            <p:ph type="body" idx="1"/>
          </p:nvPr>
        </p:nvSpPr>
        <p:spPr>
          <a:xfrm>
            <a:off x="1937490" y="2510343"/>
            <a:ext cx="8527276" cy="1093200"/>
          </a:xfrm>
          <a:prstGeom prst="rect">
            <a:avLst/>
          </a:prstGeom>
          <a:noFill/>
          <a:ln>
            <a:noFill/>
          </a:ln>
        </p:spPr>
        <p:txBody>
          <a:bodyPr spcFirstLastPara="1" wrap="square" lIns="91425" tIns="91425" rIns="91425" bIns="91425" anchor="t" anchorCtr="0">
            <a:noAutofit/>
          </a:bodyPr>
          <a:lstStyle>
            <a:lvl1pPr>
              <a:defRPr sz="3733">
                <a:solidFill>
                  <a:srgbClr val="FFFFFF"/>
                </a:solidFill>
                <a:latin typeface="+mj-lt"/>
              </a:defRPr>
            </a:lvl1pPr>
          </a:lstStyle>
          <a:p>
            <a:pPr marL="0" lvl="0" indent="0" algn="ctr" rtl="0">
              <a:lnSpc>
                <a:spcPct val="100000"/>
              </a:lnSpc>
              <a:spcBef>
                <a:spcPts val="800"/>
              </a:spcBef>
              <a:spcAft>
                <a:spcPts val="0"/>
              </a:spcAft>
              <a:buSzPts val="3000"/>
              <a:buNone/>
            </a:pPr>
            <a:r>
              <a:rPr lang="es-ES" sz="3200" b="1">
                <a:solidFill>
                  <a:schemeClr val="lt1"/>
                </a:solidFill>
              </a:rPr>
              <a:t>Haga clic para modificar los estilos de texto del patrón</a:t>
            </a:r>
          </a:p>
          <a:p>
            <a:pPr marL="0" lvl="1" indent="0" algn="ctr" rtl="0">
              <a:lnSpc>
                <a:spcPct val="100000"/>
              </a:lnSpc>
              <a:spcBef>
                <a:spcPts val="800"/>
              </a:spcBef>
              <a:spcAft>
                <a:spcPts val="0"/>
              </a:spcAft>
              <a:buSzPts val="3000"/>
              <a:buNone/>
            </a:pPr>
            <a:r>
              <a:rPr lang="es-ES" sz="3200" b="1">
                <a:solidFill>
                  <a:schemeClr val="lt1"/>
                </a:solidFill>
              </a:rPr>
              <a:t>Segundo nivel</a:t>
            </a:r>
          </a:p>
        </p:txBody>
      </p:sp>
      <p:pic>
        <p:nvPicPr>
          <p:cNvPr id="25" name="Imagen 24">
            <a:extLst>
              <a:ext uri="{FF2B5EF4-FFF2-40B4-BE49-F238E27FC236}">
                <a16:creationId xmlns:a16="http://schemas.microsoft.com/office/drawing/2014/main" id="{E73F3AB3-80DF-44DC-A242-322C22549E3B}"/>
              </a:ext>
            </a:extLst>
          </p:cNvPr>
          <p:cNvPicPr>
            <a:picLocks noChangeAspect="1"/>
          </p:cNvPicPr>
          <p:nvPr userDrawn="1"/>
        </p:nvPicPr>
        <p:blipFill>
          <a:blip r:embed="rId2"/>
          <a:stretch>
            <a:fillRect/>
          </a:stretch>
        </p:blipFill>
        <p:spPr>
          <a:xfrm>
            <a:off x="10854559" y="6544411"/>
            <a:ext cx="1080000" cy="194040"/>
          </a:xfrm>
          <a:prstGeom prst="rect">
            <a:avLst/>
          </a:prstGeom>
        </p:spPr>
      </p:pic>
    </p:spTree>
    <p:extLst>
      <p:ext uri="{BB962C8B-B14F-4D97-AF65-F5344CB8AC3E}">
        <p14:creationId xmlns:p14="http://schemas.microsoft.com/office/powerpoint/2010/main" val="4059497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mage background">
  <p:cSld name="Image background">
    <p:spTree>
      <p:nvGrpSpPr>
        <p:cNvPr id="1" name="Shape 273"/>
        <p:cNvGrpSpPr/>
        <p:nvPr/>
      </p:nvGrpSpPr>
      <p:grpSpPr>
        <a:xfrm>
          <a:off x="0" y="0"/>
          <a:ext cx="0" cy="0"/>
          <a:chOff x="0" y="0"/>
          <a:chExt cx="0" cy="0"/>
        </a:xfrm>
      </p:grpSpPr>
      <p:sp>
        <p:nvSpPr>
          <p:cNvPr id="275" name="Google Shape;275;p11"/>
          <p:cNvSpPr/>
          <p:nvPr/>
        </p:nvSpPr>
        <p:spPr>
          <a:xfrm>
            <a:off x="56412" y="1141280"/>
            <a:ext cx="807200" cy="807200"/>
          </a:xfrm>
          <a:prstGeom prst="ellipse">
            <a:avLst/>
          </a:prstGeom>
          <a:solidFill>
            <a:srgbClr val="337AB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6" name="Google Shape;276;p11"/>
          <p:cNvSpPr/>
          <p:nvPr/>
        </p:nvSpPr>
        <p:spPr>
          <a:xfrm>
            <a:off x="290467" y="228333"/>
            <a:ext cx="1405600" cy="1405600"/>
          </a:xfrm>
          <a:prstGeom prst="ellipse">
            <a:avLst/>
          </a:prstGeom>
          <a:solidFill>
            <a:srgbClr val="57B947">
              <a:alpha val="796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7" name="Google Shape;277;p11"/>
          <p:cNvSpPr/>
          <p:nvPr/>
        </p:nvSpPr>
        <p:spPr>
          <a:xfrm>
            <a:off x="1389071" y="19069"/>
            <a:ext cx="531600" cy="531600"/>
          </a:xfrm>
          <a:prstGeom prst="ellipse">
            <a:avLst/>
          </a:prstGeom>
          <a:solidFill>
            <a:srgbClr val="FF97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8" name="Google Shape;278;p11"/>
          <p:cNvSpPr/>
          <p:nvPr/>
        </p:nvSpPr>
        <p:spPr>
          <a:xfrm>
            <a:off x="1472471" y="401901"/>
            <a:ext cx="182400" cy="1824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9" name="Google Shape;279;p11"/>
          <p:cNvSpPr/>
          <p:nvPr/>
        </p:nvSpPr>
        <p:spPr>
          <a:xfrm>
            <a:off x="148467" y="1701197"/>
            <a:ext cx="284000" cy="284000"/>
          </a:xfrm>
          <a:prstGeom prst="ellipse">
            <a:avLst/>
          </a:prstGeom>
          <a:solidFill>
            <a:srgbClr val="A4CF5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86" name="Google Shape;286;p11"/>
          <p:cNvSpPr/>
          <p:nvPr/>
        </p:nvSpPr>
        <p:spPr>
          <a:xfrm>
            <a:off x="219185" y="1843197"/>
            <a:ext cx="125200" cy="1252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pic>
        <p:nvPicPr>
          <p:cNvPr id="9" name="Imagen 8">
            <a:extLst>
              <a:ext uri="{FF2B5EF4-FFF2-40B4-BE49-F238E27FC236}">
                <a16:creationId xmlns:a16="http://schemas.microsoft.com/office/drawing/2014/main" id="{8B68E750-7631-4F5F-A005-5CA644734DAC}"/>
              </a:ext>
            </a:extLst>
          </p:cNvPr>
          <p:cNvPicPr>
            <a:picLocks noChangeAspect="1"/>
          </p:cNvPicPr>
          <p:nvPr userDrawn="1"/>
        </p:nvPicPr>
        <p:blipFill>
          <a:blip r:embed="rId2"/>
          <a:stretch>
            <a:fillRect/>
          </a:stretch>
        </p:blipFill>
        <p:spPr>
          <a:xfrm>
            <a:off x="10854559" y="6544411"/>
            <a:ext cx="1080000" cy="194040"/>
          </a:xfrm>
          <a:prstGeom prst="rect">
            <a:avLst/>
          </a:prstGeom>
        </p:spPr>
      </p:pic>
    </p:spTree>
    <p:extLst>
      <p:ext uri="{BB962C8B-B14F-4D97-AF65-F5344CB8AC3E}">
        <p14:creationId xmlns:p14="http://schemas.microsoft.com/office/powerpoint/2010/main" val="3363314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0438745" y="6483025"/>
            <a:ext cx="1440000" cy="258720"/>
          </a:xfrm>
          <a:prstGeom prst="rect">
            <a:avLst/>
          </a:prstGeom>
          <a:noFill/>
          <a:ln>
            <a:noFill/>
          </a:ln>
        </p:spPr>
      </p:pic>
    </p:spTree>
    <p:extLst>
      <p:ext uri="{BB962C8B-B14F-4D97-AF65-F5344CB8AC3E}">
        <p14:creationId xmlns:p14="http://schemas.microsoft.com/office/powerpoint/2010/main" val="2403247953"/>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userDrawn="1">
  <p:cSld name="1_Title">
    <p:bg>
      <p:bgPr>
        <a:blipFill dpi="0" rotWithShape="1">
          <a:blip r:embed="rId2">
            <a:alphaModFix amt="76000"/>
            <a:lum/>
          </a:blip>
          <a:srcRect/>
          <a:stretch>
            <a:fillRect/>
          </a:stretch>
        </a:blipFill>
        <a:effectLst/>
      </p:bgPr>
    </p:bg>
    <p:spTree>
      <p:nvGrpSpPr>
        <p:cNvPr id="1" name="Shape 73"/>
        <p:cNvGrpSpPr/>
        <p:nvPr/>
      </p:nvGrpSpPr>
      <p:grpSpPr>
        <a:xfrm>
          <a:off x="0" y="0"/>
          <a:ext cx="0" cy="0"/>
          <a:chOff x="0" y="0"/>
          <a:chExt cx="0" cy="0"/>
        </a:xfrm>
      </p:grpSpPr>
      <p:pic>
        <p:nvPicPr>
          <p:cNvPr id="104" name="Google Shape;104;p8"/>
          <p:cNvPicPr preferRelativeResize="0">
            <a:picLocks noChangeAspect="1"/>
          </p:cNvPicPr>
          <p:nvPr/>
        </p:nvPicPr>
        <p:blipFill rotWithShape="1">
          <a:blip r:embed="rId3">
            <a:alphaModFix/>
          </a:blip>
          <a:srcRect/>
          <a:stretch/>
        </p:blipFill>
        <p:spPr>
          <a:xfrm>
            <a:off x="2520959" y="2312592"/>
            <a:ext cx="3840000" cy="589011"/>
          </a:xfrm>
          <a:prstGeom prst="rect">
            <a:avLst/>
          </a:prstGeom>
          <a:noFill/>
          <a:ln>
            <a:noFill/>
          </a:ln>
        </p:spPr>
      </p:pic>
    </p:spTree>
    <p:extLst>
      <p:ext uri="{BB962C8B-B14F-4D97-AF65-F5344CB8AC3E}">
        <p14:creationId xmlns:p14="http://schemas.microsoft.com/office/powerpoint/2010/main" val="336810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E1A819-1C7A-C048-AFC1-D6127F4325EC}"/>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0CE447A9-025D-F747-8C07-B7380740F91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9276A63-C37A-014E-9F73-3B8A2EE37033}"/>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A175CC41-CE32-1644-B912-A422C552EBC9}"/>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0D874EA5-D0A3-CC46-BBE1-51487D771D21}"/>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265413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286DB6-7628-2C43-A513-F33D1BA0DFB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7096EBA6-1CB4-6744-B170-4663239584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D5FA8F7-27FD-F54A-8298-939F3126982A}"/>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FBC0259E-283C-B84F-9854-2D16418D5D69}"/>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F3BB32D3-3EDF-5A4D-B08B-1A157625CC61}"/>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4061997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74AC09-35B3-1845-844F-3BF2AF5F366C}"/>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093ACB0-5204-F34F-BD4F-FDED3DD3096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727B2E40-3CE4-C445-9BCC-AAF9DD0C340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0D51F3A7-3FE2-7D4D-A09E-18A06572170A}"/>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6" name="Marcador de pie de página 5">
            <a:extLst>
              <a:ext uri="{FF2B5EF4-FFF2-40B4-BE49-F238E27FC236}">
                <a16:creationId xmlns:a16="http://schemas.microsoft.com/office/drawing/2014/main" id="{CD247159-5F1D-4744-84C2-6F969C3F4A43}"/>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9BDFDCA0-34D4-484E-8C73-D61FE208DD2D}"/>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1322102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392099-DD1D-0C4E-BBF5-833119BDF01F}"/>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075B0080-BD6B-524A-9164-876511D528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19EB7C30-216C-F44B-8A6F-23A63B69CC5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D40EACFF-C02A-184F-8A71-DBF14461DF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0532F50-25F1-6D44-9B39-08EB40E3945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EA88258-CDE1-9143-A25C-2CBFDE74B7C7}"/>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8" name="Marcador de pie de página 7">
            <a:extLst>
              <a:ext uri="{FF2B5EF4-FFF2-40B4-BE49-F238E27FC236}">
                <a16:creationId xmlns:a16="http://schemas.microsoft.com/office/drawing/2014/main" id="{35E09FC3-F0A7-7840-903F-431CCD9C1A15}"/>
              </a:ext>
            </a:extLst>
          </p:cNvPr>
          <p:cNvSpPr>
            <a:spLocks noGrp="1"/>
          </p:cNvSpPr>
          <p:nvPr>
            <p:ph type="ftr" sz="quarter" idx="11"/>
          </p:nvPr>
        </p:nvSpPr>
        <p:spPr/>
        <p:txBody>
          <a:bodyPr/>
          <a:lstStyle/>
          <a:p>
            <a:endParaRPr lang="es-ES" dirty="0"/>
          </a:p>
        </p:txBody>
      </p:sp>
      <p:sp>
        <p:nvSpPr>
          <p:cNvPr id="9" name="Marcador de número de diapositiva 8">
            <a:extLst>
              <a:ext uri="{FF2B5EF4-FFF2-40B4-BE49-F238E27FC236}">
                <a16:creationId xmlns:a16="http://schemas.microsoft.com/office/drawing/2014/main" id="{506C237D-4151-FA45-8BAD-8AC24FA7E7A9}"/>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3136647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1F655E-4514-BA43-B538-C356FB577E8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684D47AA-E5BC-074F-B9A7-790A17905365}"/>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4" name="Marcador de pie de página 3">
            <a:extLst>
              <a:ext uri="{FF2B5EF4-FFF2-40B4-BE49-F238E27FC236}">
                <a16:creationId xmlns:a16="http://schemas.microsoft.com/office/drawing/2014/main" id="{3AE90C3D-77EA-EE4E-A0EC-CEE70D5E51A2}"/>
              </a:ext>
            </a:extLst>
          </p:cNvPr>
          <p:cNvSpPr>
            <a:spLocks noGrp="1"/>
          </p:cNvSpPr>
          <p:nvPr>
            <p:ph type="ftr" sz="quarter" idx="11"/>
          </p:nvPr>
        </p:nvSpPr>
        <p:spPr/>
        <p:txBody>
          <a:bodyPr/>
          <a:lstStyle/>
          <a:p>
            <a:endParaRPr lang="es-ES" dirty="0"/>
          </a:p>
        </p:txBody>
      </p:sp>
      <p:sp>
        <p:nvSpPr>
          <p:cNvPr id="5" name="Marcador de número de diapositiva 4">
            <a:extLst>
              <a:ext uri="{FF2B5EF4-FFF2-40B4-BE49-F238E27FC236}">
                <a16:creationId xmlns:a16="http://schemas.microsoft.com/office/drawing/2014/main" id="{44E65D20-5655-AA42-96B3-9CFE71137BDB}"/>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3328390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776FB2-350E-384A-BD65-75E400A20850}"/>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3" name="Marcador de pie de página 2">
            <a:extLst>
              <a:ext uri="{FF2B5EF4-FFF2-40B4-BE49-F238E27FC236}">
                <a16:creationId xmlns:a16="http://schemas.microsoft.com/office/drawing/2014/main" id="{67582979-3B9A-384D-8F8F-8CB03BE73981}"/>
              </a:ext>
            </a:extLst>
          </p:cNvPr>
          <p:cNvSpPr>
            <a:spLocks noGrp="1"/>
          </p:cNvSpPr>
          <p:nvPr>
            <p:ph type="ftr" sz="quarter" idx="11"/>
          </p:nvPr>
        </p:nvSpPr>
        <p:spPr/>
        <p:txBody>
          <a:bodyPr/>
          <a:lstStyle/>
          <a:p>
            <a:endParaRPr lang="es-ES" dirty="0"/>
          </a:p>
        </p:txBody>
      </p:sp>
      <p:sp>
        <p:nvSpPr>
          <p:cNvPr id="4" name="Marcador de número de diapositiva 3">
            <a:extLst>
              <a:ext uri="{FF2B5EF4-FFF2-40B4-BE49-F238E27FC236}">
                <a16:creationId xmlns:a16="http://schemas.microsoft.com/office/drawing/2014/main" id="{20EC194F-0BD5-024E-9054-076E73D17744}"/>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98986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DDD230-EB22-D84D-94DA-9820B3177FD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024B55E-F55F-BA4A-9E85-587954E982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D6F7FBF-2956-BE4B-B1C0-A4DF47DD31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26F2CE4-A6EA-5C44-9597-1191D80C55B4}"/>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6" name="Marcador de pie de página 5">
            <a:extLst>
              <a:ext uri="{FF2B5EF4-FFF2-40B4-BE49-F238E27FC236}">
                <a16:creationId xmlns:a16="http://schemas.microsoft.com/office/drawing/2014/main" id="{D7AB4D5F-E81D-664B-96F3-EFCF0BAC324A}"/>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1E2F845B-17CF-934B-8C5E-8905CE5C9C1C}"/>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1125790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F35FCD-EB72-2D45-B708-801BA4335E8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121B4A19-BAC5-5F4F-AB41-3466B5ED55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a:extLst>
              <a:ext uri="{FF2B5EF4-FFF2-40B4-BE49-F238E27FC236}">
                <a16:creationId xmlns:a16="http://schemas.microsoft.com/office/drawing/2014/main" id="{89196C87-84D9-D045-9B33-A061C69CA4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B167F2C-EDAA-8043-BEB3-B10627E0A7AC}"/>
              </a:ext>
            </a:extLst>
          </p:cNvPr>
          <p:cNvSpPr>
            <a:spLocks noGrp="1"/>
          </p:cNvSpPr>
          <p:nvPr>
            <p:ph type="dt" sz="half" idx="10"/>
          </p:nvPr>
        </p:nvSpPr>
        <p:spPr/>
        <p:txBody>
          <a:bodyPr/>
          <a:lstStyle/>
          <a:p>
            <a:fld id="{E73FF672-20D0-8F49-8A40-F3932CA9328C}" type="datetimeFigureOut">
              <a:rPr lang="es-ES" smtClean="0"/>
              <a:t>13/10/2021</a:t>
            </a:fld>
            <a:endParaRPr lang="es-ES" dirty="0"/>
          </a:p>
        </p:txBody>
      </p:sp>
      <p:sp>
        <p:nvSpPr>
          <p:cNvPr id="6" name="Marcador de pie de página 5">
            <a:extLst>
              <a:ext uri="{FF2B5EF4-FFF2-40B4-BE49-F238E27FC236}">
                <a16:creationId xmlns:a16="http://schemas.microsoft.com/office/drawing/2014/main" id="{1975A618-E9D4-2E42-A5F2-BB96F462D205}"/>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29430837-733E-6449-8B26-A4CF4B25FA84}"/>
              </a:ext>
            </a:extLst>
          </p:cNvPr>
          <p:cNvSpPr>
            <a:spLocks noGrp="1"/>
          </p:cNvSpPr>
          <p:nvPr>
            <p:ph type="sldNum" sz="quarter" idx="12"/>
          </p:nvPr>
        </p:nvSpPr>
        <p:spPr>
          <a:xfrm>
            <a:off x="8610600" y="6356350"/>
            <a:ext cx="2743200" cy="365125"/>
          </a:xfrm>
          <a:prstGeom prst="rect">
            <a:avLst/>
          </a:prstGeom>
        </p:spPr>
        <p:txBody>
          <a:bodyPr/>
          <a:lstStyle/>
          <a:p>
            <a:fld id="{35557A53-96A1-7740-8B4C-4E350B921A57}" type="slidenum">
              <a:rPr lang="es-ES" smtClean="0"/>
              <a:t>‹Nº›</a:t>
            </a:fld>
            <a:endParaRPr lang="es-ES" dirty="0"/>
          </a:p>
        </p:txBody>
      </p:sp>
    </p:spTree>
    <p:extLst>
      <p:ext uri="{BB962C8B-B14F-4D97-AF65-F5344CB8AC3E}">
        <p14:creationId xmlns:p14="http://schemas.microsoft.com/office/powerpoint/2010/main" val="792294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4215236-BAA0-4240-81D0-C52BE1DA1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E510AF3B-C3E8-7D40-8F0F-9C5305497C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3590A15-A7FC-6842-9475-9ABB48C696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3FF672-20D0-8F49-8A40-F3932CA9328C}" type="datetimeFigureOut">
              <a:rPr lang="es-ES" smtClean="0"/>
              <a:t>13/10/2021</a:t>
            </a:fld>
            <a:endParaRPr lang="es-ES" dirty="0"/>
          </a:p>
        </p:txBody>
      </p:sp>
      <p:sp>
        <p:nvSpPr>
          <p:cNvPr id="5" name="Marcador de pie de página 4">
            <a:extLst>
              <a:ext uri="{FF2B5EF4-FFF2-40B4-BE49-F238E27FC236}">
                <a16:creationId xmlns:a16="http://schemas.microsoft.com/office/drawing/2014/main" id="{62F48A94-9C8A-E245-AE38-9554CD4187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MSIPCMContentMarking" descr="{&quot;HashCode&quot;:1231056682,&quot;Placement&quot;:&quot;Footer&quot;,&quot;Top&quot;:516.65155,&quot;Left&quot;:437.819916,&quot;SlideWidth&quot;:960,&quot;SlideHeight&quot;:540}">
            <a:extLst>
              <a:ext uri="{FF2B5EF4-FFF2-40B4-BE49-F238E27FC236}">
                <a16:creationId xmlns:a16="http://schemas.microsoft.com/office/drawing/2014/main" id="{7BD4E07D-D5B2-4937-B6C3-2E7E2CC96405}"/>
              </a:ext>
            </a:extLst>
          </p:cNvPr>
          <p:cNvSpPr txBox="1"/>
          <p:nvPr userDrawn="1"/>
        </p:nvSpPr>
        <p:spPr>
          <a:xfrm>
            <a:off x="5560313" y="6561475"/>
            <a:ext cx="1071374" cy="296525"/>
          </a:xfrm>
          <a:prstGeom prst="rect">
            <a:avLst/>
          </a:prstGeom>
          <a:noFill/>
        </p:spPr>
        <p:txBody>
          <a:bodyPr vert="horz" wrap="square" lIns="0" tIns="0" rIns="0" bIns="0" rtlCol="0" anchor="ctr" anchorCtr="1">
            <a:spAutoFit/>
          </a:bodyPr>
          <a:lstStyle/>
          <a:p>
            <a:pPr algn="ctr">
              <a:spcBef>
                <a:spcPts val="0"/>
              </a:spcBef>
              <a:spcAft>
                <a:spcPts val="0"/>
              </a:spcAft>
            </a:pPr>
            <a:r>
              <a:rPr lang="en-US"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4171558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 id="2147483661" r:id="rId13"/>
    <p:sldLayoutId id="2147483662" r:id="rId14"/>
    <p:sldLayoutId id="2147483663" r:id="rId15"/>
    <p:sldLayoutId id="2147483666"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hyperlink" Target="https://www.youtube.com/watch?v=HqA0-I5bqVU" TargetMode="External"/><Relationship Id="rId13" Type="http://schemas.openxmlformats.org/officeDocument/2006/relationships/image" Target="../media/image25.png"/><Relationship Id="rId3" Type="http://schemas.openxmlformats.org/officeDocument/2006/relationships/hyperlink" Target="https://educaclima.com/recurso/descubre-la-energia/" TargetMode="External"/><Relationship Id="rId7" Type="http://schemas.openxmlformats.org/officeDocument/2006/relationships/image" Target="../media/image21.png"/><Relationship Id="rId12"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s://www.youtube.com/watch?v=nbqqNVEve5U" TargetMode="External"/><Relationship Id="rId11" Type="http://schemas.openxmlformats.org/officeDocument/2006/relationships/image" Target="../media/image23.png"/><Relationship Id="rId5" Type="http://schemas.openxmlformats.org/officeDocument/2006/relationships/image" Target="../media/image20.png"/><Relationship Id="rId10" Type="http://schemas.openxmlformats.org/officeDocument/2006/relationships/hyperlink" Target="https://www.youtube.com/watch?v=UJaNNUO9uIA" TargetMode="External"/><Relationship Id="rId4" Type="http://schemas.openxmlformats.org/officeDocument/2006/relationships/hyperlink" Target="https://www.youtube.com/watch?v=9EcaWpUmfMM" TargetMode="External"/><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27.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hyperlink" Target="https://www.educaclima.com/quedateencasa-sostenible/" TargetMode="Externa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31.pn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8.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hyperlink" Target="https://educaclima.com/recurso/descubre-la-energia/"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21;p42">
            <a:extLst>
              <a:ext uri="{FF2B5EF4-FFF2-40B4-BE49-F238E27FC236}">
                <a16:creationId xmlns:a16="http://schemas.microsoft.com/office/drawing/2014/main" id="{6F9C5433-C8A5-49AC-91DC-F691241B3046}"/>
              </a:ext>
            </a:extLst>
          </p:cNvPr>
          <p:cNvSpPr txBox="1"/>
          <p:nvPr/>
        </p:nvSpPr>
        <p:spPr>
          <a:xfrm>
            <a:off x="1576552" y="2984703"/>
            <a:ext cx="9501351" cy="2332109"/>
          </a:xfrm>
          <a:prstGeom prst="rect">
            <a:avLst/>
          </a:prstGeom>
          <a:solidFill>
            <a:srgbClr val="B6B6B6">
              <a:alpha val="48000"/>
            </a:srgbClr>
          </a:solidFill>
          <a:ln>
            <a:noFill/>
          </a:ln>
        </p:spPr>
        <p:txBody>
          <a:bodyPr spcFirstLastPara="1" wrap="square" lIns="121900" tIns="60933" rIns="121900" bIns="60933" anchor="t" anchorCtr="0">
            <a:noAutofit/>
          </a:bodyPr>
          <a:lstStyle/>
          <a:p>
            <a:r>
              <a:rPr lang="es-ES" sz="6400" b="1" cap="all" dirty="0">
                <a:solidFill>
                  <a:srgbClr val="295921"/>
                </a:solidFill>
                <a:latin typeface="Josefin Sans" pitchFamily="2" charset="0"/>
                <a:ea typeface="Lato Black"/>
                <a:cs typeface="Lato Black"/>
                <a:sym typeface="Lato Black"/>
              </a:rPr>
              <a:t>DESCARBONIZACIÓN DE LA ENERGÍA</a:t>
            </a:r>
            <a:endParaRPr lang="es-ES" sz="8000" b="1" dirty="0">
              <a:solidFill>
                <a:schemeClr val="accent2">
                  <a:lumMod val="75000"/>
                </a:schemeClr>
              </a:solidFill>
              <a:latin typeface="Josefin Sans SemiBold" pitchFamily="2" charset="0"/>
              <a:sym typeface="Arial"/>
            </a:endParaRPr>
          </a:p>
        </p:txBody>
      </p:sp>
    </p:spTree>
    <p:extLst>
      <p:ext uri="{BB962C8B-B14F-4D97-AF65-F5344CB8AC3E}">
        <p14:creationId xmlns:p14="http://schemas.microsoft.com/office/powerpoint/2010/main" val="3028781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2DFCC"/>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EEFA54B-31F2-4D1B-A652-D9D9CD02A974}"/>
              </a:ext>
            </a:extLst>
          </p:cNvPr>
          <p:cNvSpPr txBox="1"/>
          <p:nvPr/>
        </p:nvSpPr>
        <p:spPr>
          <a:xfrm>
            <a:off x="2090490" y="6429014"/>
            <a:ext cx="8203656" cy="338554"/>
          </a:xfrm>
          <a:prstGeom prst="rect">
            <a:avLst/>
          </a:prstGeom>
          <a:noFill/>
        </p:spPr>
        <p:txBody>
          <a:bodyPr wrap="none" rtlCol="0">
            <a:spAutoFit/>
          </a:bodyPr>
          <a:lstStyle/>
          <a:p>
            <a:r>
              <a:rPr lang="es-ES" sz="1600" b="1" dirty="0">
                <a:solidFill>
                  <a:schemeClr val="accent6">
                    <a:lumMod val="50000"/>
                  </a:schemeClr>
                </a:solidFill>
                <a:latin typeface="Avenir Next LT Pro" panose="020B0504020202020204" pitchFamily="34" charset="0"/>
              </a:rPr>
              <a:t>Amplía tus conocimientos: </a:t>
            </a:r>
            <a:r>
              <a:rPr lang="es-ES" sz="1600" b="1" dirty="0">
                <a:solidFill>
                  <a:schemeClr val="accent2">
                    <a:lumMod val="75000"/>
                  </a:schemeClr>
                </a:solidFill>
                <a:latin typeface="Avenir Next LT Pro" panose="020B0504020202020204" pitchFamily="34" charset="0"/>
                <a:hlinkClick r:id="rId3">
                  <a:extLst>
                    <a:ext uri="{A12FA001-AC4F-418D-AE19-62706E023703}">
                      <ahyp:hlinkClr xmlns:ahyp="http://schemas.microsoft.com/office/drawing/2018/hyperlinkcolor" val="tx"/>
                    </a:ext>
                  </a:extLst>
                </a:hlinkClick>
              </a:rPr>
              <a:t>https://educaclima.com/recurso/descubre-la-energia/</a:t>
            </a:r>
            <a:endParaRPr lang="es-ES" sz="1600" b="1" dirty="0">
              <a:solidFill>
                <a:schemeClr val="accent2">
                  <a:lumMod val="75000"/>
                </a:schemeClr>
              </a:solidFill>
              <a:latin typeface="Avenir Next LT Pro" panose="020B0504020202020204" pitchFamily="34" charset="0"/>
            </a:endParaRPr>
          </a:p>
        </p:txBody>
      </p:sp>
      <p:pic>
        <p:nvPicPr>
          <p:cNvPr id="3" name="Imagen 2">
            <a:hlinkClick r:id="rId4"/>
            <a:extLst>
              <a:ext uri="{FF2B5EF4-FFF2-40B4-BE49-F238E27FC236}">
                <a16:creationId xmlns:a16="http://schemas.microsoft.com/office/drawing/2014/main" id="{D3343DD1-8CFF-47D6-8DB6-8CA3C5830E8B}"/>
              </a:ext>
            </a:extLst>
          </p:cNvPr>
          <p:cNvPicPr>
            <a:picLocks noChangeAspect="1"/>
          </p:cNvPicPr>
          <p:nvPr/>
        </p:nvPicPr>
        <p:blipFill>
          <a:blip r:embed="rId5"/>
          <a:stretch>
            <a:fillRect/>
          </a:stretch>
        </p:blipFill>
        <p:spPr>
          <a:xfrm>
            <a:off x="1975924" y="1870900"/>
            <a:ext cx="3240000" cy="1815287"/>
          </a:xfrm>
          <a:prstGeom prst="rect">
            <a:avLst/>
          </a:prstGeom>
        </p:spPr>
      </p:pic>
      <p:pic>
        <p:nvPicPr>
          <p:cNvPr id="4" name="Imagen 3">
            <a:hlinkClick r:id="rId6"/>
            <a:extLst>
              <a:ext uri="{FF2B5EF4-FFF2-40B4-BE49-F238E27FC236}">
                <a16:creationId xmlns:a16="http://schemas.microsoft.com/office/drawing/2014/main" id="{43F4E516-2B78-4FE7-B731-E1FDFFF01332}"/>
              </a:ext>
            </a:extLst>
          </p:cNvPr>
          <p:cNvPicPr>
            <a:picLocks noChangeAspect="1"/>
          </p:cNvPicPr>
          <p:nvPr/>
        </p:nvPicPr>
        <p:blipFill>
          <a:blip r:embed="rId7"/>
          <a:stretch>
            <a:fillRect/>
          </a:stretch>
        </p:blipFill>
        <p:spPr>
          <a:xfrm>
            <a:off x="7351386" y="1805113"/>
            <a:ext cx="3240000" cy="1925839"/>
          </a:xfrm>
          <a:prstGeom prst="rect">
            <a:avLst/>
          </a:prstGeom>
        </p:spPr>
      </p:pic>
      <p:pic>
        <p:nvPicPr>
          <p:cNvPr id="5" name="Imagen 4">
            <a:hlinkClick r:id="rId8"/>
            <a:extLst>
              <a:ext uri="{FF2B5EF4-FFF2-40B4-BE49-F238E27FC236}">
                <a16:creationId xmlns:a16="http://schemas.microsoft.com/office/drawing/2014/main" id="{D1B5DCB3-7675-4185-8357-4D6F36B9E16E}"/>
              </a:ext>
            </a:extLst>
          </p:cNvPr>
          <p:cNvPicPr>
            <a:picLocks noChangeAspect="1"/>
          </p:cNvPicPr>
          <p:nvPr/>
        </p:nvPicPr>
        <p:blipFill>
          <a:blip r:embed="rId9"/>
          <a:stretch>
            <a:fillRect/>
          </a:stretch>
        </p:blipFill>
        <p:spPr>
          <a:xfrm>
            <a:off x="1975922" y="4364017"/>
            <a:ext cx="3240000" cy="1827807"/>
          </a:xfrm>
          <a:prstGeom prst="rect">
            <a:avLst/>
          </a:prstGeom>
        </p:spPr>
      </p:pic>
      <p:pic>
        <p:nvPicPr>
          <p:cNvPr id="6" name="Imagen 5">
            <a:hlinkClick r:id="rId10"/>
            <a:extLst>
              <a:ext uri="{FF2B5EF4-FFF2-40B4-BE49-F238E27FC236}">
                <a16:creationId xmlns:a16="http://schemas.microsoft.com/office/drawing/2014/main" id="{172CD4CE-FA77-4B2C-B608-55B6AC7396D0}"/>
              </a:ext>
            </a:extLst>
          </p:cNvPr>
          <p:cNvPicPr>
            <a:picLocks noChangeAspect="1"/>
          </p:cNvPicPr>
          <p:nvPr/>
        </p:nvPicPr>
        <p:blipFill>
          <a:blip r:embed="rId11"/>
          <a:stretch>
            <a:fillRect/>
          </a:stretch>
        </p:blipFill>
        <p:spPr>
          <a:xfrm>
            <a:off x="7351385" y="4374527"/>
            <a:ext cx="3240000" cy="1819181"/>
          </a:xfrm>
          <a:prstGeom prst="rect">
            <a:avLst/>
          </a:prstGeom>
        </p:spPr>
      </p:pic>
      <p:sp>
        <p:nvSpPr>
          <p:cNvPr id="7" name="CuadroTexto 6">
            <a:extLst>
              <a:ext uri="{FF2B5EF4-FFF2-40B4-BE49-F238E27FC236}">
                <a16:creationId xmlns:a16="http://schemas.microsoft.com/office/drawing/2014/main" id="{3C32A9FB-C0EE-4AE4-B31F-FBC684AA654B}"/>
              </a:ext>
            </a:extLst>
          </p:cNvPr>
          <p:cNvSpPr txBox="1"/>
          <p:nvPr/>
        </p:nvSpPr>
        <p:spPr>
          <a:xfrm>
            <a:off x="7361896" y="3982107"/>
            <a:ext cx="1781513" cy="400110"/>
          </a:xfrm>
          <a:prstGeom prst="rect">
            <a:avLst/>
          </a:prstGeom>
          <a:solidFill>
            <a:srgbClr val="7030A0"/>
          </a:solidFill>
          <a:ln>
            <a:no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es-ES" sz="2000" b="1" dirty="0">
                <a:latin typeface="Avenir Next LT Pro" panose="020B0504020202020204" pitchFamily="34" charset="0"/>
              </a:rPr>
              <a:t>HIDRÁULICA</a:t>
            </a:r>
          </a:p>
        </p:txBody>
      </p:sp>
      <p:sp>
        <p:nvSpPr>
          <p:cNvPr id="8" name="CuadroTexto 7">
            <a:extLst>
              <a:ext uri="{FF2B5EF4-FFF2-40B4-BE49-F238E27FC236}">
                <a16:creationId xmlns:a16="http://schemas.microsoft.com/office/drawing/2014/main" id="{353B8C2D-600E-4C92-AECF-9982563B173B}"/>
              </a:ext>
            </a:extLst>
          </p:cNvPr>
          <p:cNvSpPr txBox="1"/>
          <p:nvPr/>
        </p:nvSpPr>
        <p:spPr>
          <a:xfrm>
            <a:off x="7361896" y="1409009"/>
            <a:ext cx="2613536" cy="40011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pPr algn="ctr"/>
            <a:r>
              <a:rPr lang="es-ES" sz="2000" b="1" dirty="0">
                <a:latin typeface="Avenir Next LT Pro" panose="020B0504020202020204" pitchFamily="34" charset="0"/>
              </a:rPr>
              <a:t>EÓLICA TERRESTRE</a:t>
            </a:r>
          </a:p>
        </p:txBody>
      </p:sp>
      <p:sp>
        <p:nvSpPr>
          <p:cNvPr id="9" name="CuadroTexto 8">
            <a:extLst>
              <a:ext uri="{FF2B5EF4-FFF2-40B4-BE49-F238E27FC236}">
                <a16:creationId xmlns:a16="http://schemas.microsoft.com/office/drawing/2014/main" id="{46CDF7C0-1638-43CE-A1CA-375A9ECE6EE5}"/>
              </a:ext>
            </a:extLst>
          </p:cNvPr>
          <p:cNvSpPr txBox="1"/>
          <p:nvPr/>
        </p:nvSpPr>
        <p:spPr>
          <a:xfrm>
            <a:off x="1975924" y="3974417"/>
            <a:ext cx="2168159" cy="40011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pPr algn="ctr"/>
            <a:r>
              <a:rPr lang="es-ES" sz="2000" b="1" dirty="0">
                <a:latin typeface="Avenir Next LT Pro" panose="020B0504020202020204" pitchFamily="34" charset="0"/>
              </a:rPr>
              <a:t>FOTOVOLTAICA</a:t>
            </a:r>
          </a:p>
        </p:txBody>
      </p:sp>
      <p:sp>
        <p:nvSpPr>
          <p:cNvPr id="10" name="CuadroTexto 9">
            <a:extLst>
              <a:ext uri="{FF2B5EF4-FFF2-40B4-BE49-F238E27FC236}">
                <a16:creationId xmlns:a16="http://schemas.microsoft.com/office/drawing/2014/main" id="{FF466EC7-218E-4BFE-BE2B-C97A45311922}"/>
              </a:ext>
            </a:extLst>
          </p:cNvPr>
          <p:cNvSpPr txBox="1"/>
          <p:nvPr/>
        </p:nvSpPr>
        <p:spPr>
          <a:xfrm>
            <a:off x="1986434" y="1470790"/>
            <a:ext cx="2270430"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ctr"/>
            <a:r>
              <a:rPr lang="es-ES" sz="2000" b="1" dirty="0">
                <a:latin typeface="Avenir Next LT Pro" panose="020B0504020202020204" pitchFamily="34" charset="0"/>
              </a:rPr>
              <a:t>EÓLICA MARINA</a:t>
            </a:r>
          </a:p>
        </p:txBody>
      </p:sp>
      <p:sp>
        <p:nvSpPr>
          <p:cNvPr id="11" name="CuadroTexto 10">
            <a:extLst>
              <a:ext uri="{FF2B5EF4-FFF2-40B4-BE49-F238E27FC236}">
                <a16:creationId xmlns:a16="http://schemas.microsoft.com/office/drawing/2014/main" id="{79CD9906-5A9F-46AC-AF32-00B202F9BEBF}"/>
              </a:ext>
            </a:extLst>
          </p:cNvPr>
          <p:cNvSpPr txBox="1"/>
          <p:nvPr/>
        </p:nvSpPr>
        <p:spPr>
          <a:xfrm>
            <a:off x="1128911" y="300476"/>
            <a:ext cx="10935474" cy="923330"/>
          </a:xfrm>
          <a:prstGeom prst="rect">
            <a:avLst/>
          </a:prstGeom>
          <a:noFill/>
        </p:spPr>
        <p:txBody>
          <a:bodyPr wrap="square" rtlCol="0">
            <a:spAutoFit/>
          </a:bodyPr>
          <a:lstStyle/>
          <a:p>
            <a:pPr>
              <a:spcAft>
                <a:spcPts val="600"/>
              </a:spcAft>
            </a:pPr>
            <a:r>
              <a:rPr lang="es-ES" sz="5400" b="1" dirty="0">
                <a:solidFill>
                  <a:schemeClr val="accent6">
                    <a:lumMod val="50000"/>
                  </a:schemeClr>
                </a:solidFill>
                <a:latin typeface="Avenir Next LT Pro" panose="020B0504020202020204" pitchFamily="34" charset="0"/>
              </a:rPr>
              <a:t>Las renovables más maduras</a:t>
            </a:r>
            <a:endParaRPr lang="es-ES" sz="7200" b="1" dirty="0">
              <a:solidFill>
                <a:schemeClr val="accent6">
                  <a:lumMod val="50000"/>
                </a:schemeClr>
              </a:solidFill>
              <a:latin typeface="Avenir Next LT Pro" panose="020B0504020202020204" pitchFamily="34" charset="0"/>
            </a:endParaRPr>
          </a:p>
        </p:txBody>
      </p:sp>
      <p:pic>
        <p:nvPicPr>
          <p:cNvPr id="13" name="Imagen 12" descr="Imagen que contiene dibujo&#10;&#10;Descripción generada automáticamente">
            <a:extLst>
              <a:ext uri="{FF2B5EF4-FFF2-40B4-BE49-F238E27FC236}">
                <a16:creationId xmlns:a16="http://schemas.microsoft.com/office/drawing/2014/main" id="{A06BB71E-1A45-40CB-9A2E-9B439C71C27C}"/>
              </a:ext>
            </a:extLst>
          </p:cNvPr>
          <p:cNvPicPr>
            <a:picLocks noChangeAspect="1"/>
          </p:cNvPicPr>
          <p:nvPr/>
        </p:nvPicPr>
        <p:blipFill>
          <a:blip r:embed="rId12"/>
          <a:stretch>
            <a:fillRect/>
          </a:stretch>
        </p:blipFill>
        <p:spPr>
          <a:xfrm>
            <a:off x="327687" y="260353"/>
            <a:ext cx="793605" cy="793605"/>
          </a:xfrm>
          <a:prstGeom prst="rect">
            <a:avLst/>
          </a:prstGeom>
          <a:effectLst>
            <a:outerShdw blurRad="50800" dist="50800" dir="5400000" algn="ctr" rotWithShape="0">
              <a:schemeClr val="accent6">
                <a:lumMod val="50000"/>
              </a:schemeClr>
            </a:outerShdw>
          </a:effectLst>
        </p:spPr>
      </p:pic>
      <p:pic>
        <p:nvPicPr>
          <p:cNvPr id="14" name="Imagen 13" descr="Imagen que contiene pájaro, ave&#10;&#10;Descripción generada automáticamente">
            <a:extLst>
              <a:ext uri="{FF2B5EF4-FFF2-40B4-BE49-F238E27FC236}">
                <a16:creationId xmlns:a16="http://schemas.microsoft.com/office/drawing/2014/main" id="{F296E472-ED42-42C5-AE4C-9DB2D4EAA4E6}"/>
              </a:ext>
            </a:extLst>
          </p:cNvPr>
          <p:cNvPicPr>
            <a:picLocks noChangeAspect="1"/>
          </p:cNvPicPr>
          <p:nvPr/>
        </p:nvPicPr>
        <p:blipFill>
          <a:blip r:embed="rId13"/>
          <a:stretch>
            <a:fillRect/>
          </a:stretch>
        </p:blipFill>
        <p:spPr>
          <a:xfrm>
            <a:off x="5892900" y="3427514"/>
            <a:ext cx="801621" cy="801621"/>
          </a:xfrm>
          <a:prstGeom prst="rect">
            <a:avLst/>
          </a:prstGeom>
        </p:spPr>
      </p:pic>
      <p:sp>
        <p:nvSpPr>
          <p:cNvPr id="15" name="CuadroTexto 14">
            <a:extLst>
              <a:ext uri="{FF2B5EF4-FFF2-40B4-BE49-F238E27FC236}">
                <a16:creationId xmlns:a16="http://schemas.microsoft.com/office/drawing/2014/main" id="{01DDD20A-E9AA-4AB1-A332-84F925A8734B}"/>
              </a:ext>
            </a:extLst>
          </p:cNvPr>
          <p:cNvSpPr txBox="1"/>
          <p:nvPr/>
        </p:nvSpPr>
        <p:spPr>
          <a:xfrm>
            <a:off x="5630653" y="3009028"/>
            <a:ext cx="1618594" cy="400110"/>
          </a:xfrm>
          <a:prstGeom prst="rect">
            <a:avLst/>
          </a:prstGeom>
          <a:noFill/>
        </p:spPr>
        <p:txBody>
          <a:bodyPr wrap="square" rtlCol="0">
            <a:spAutoFit/>
          </a:bodyPr>
          <a:lstStyle/>
          <a:p>
            <a:r>
              <a:rPr lang="es-ES" sz="2000" b="1" dirty="0">
                <a:solidFill>
                  <a:schemeClr val="bg1"/>
                </a:solidFill>
              </a:rPr>
              <a:t>VER VÍDEOS</a:t>
            </a:r>
          </a:p>
        </p:txBody>
      </p:sp>
      <p:pic>
        <p:nvPicPr>
          <p:cNvPr id="16" name="Imagen 15" descr="Imagen que contiene pájaro, ave&#10;&#10;Descripción generada automáticamente">
            <a:extLst>
              <a:ext uri="{FF2B5EF4-FFF2-40B4-BE49-F238E27FC236}">
                <a16:creationId xmlns:a16="http://schemas.microsoft.com/office/drawing/2014/main" id="{90D6F8A7-6328-45F1-9625-3C1A0E6FC3E3}"/>
              </a:ext>
            </a:extLst>
          </p:cNvPr>
          <p:cNvPicPr>
            <a:picLocks noChangeAspect="1"/>
          </p:cNvPicPr>
          <p:nvPr/>
        </p:nvPicPr>
        <p:blipFill>
          <a:blip r:embed="rId13"/>
          <a:stretch>
            <a:fillRect/>
          </a:stretch>
        </p:blipFill>
        <p:spPr>
          <a:xfrm>
            <a:off x="3195112" y="2373251"/>
            <a:ext cx="611470" cy="611470"/>
          </a:xfrm>
          <a:prstGeom prst="rect">
            <a:avLst/>
          </a:prstGeom>
        </p:spPr>
      </p:pic>
      <p:pic>
        <p:nvPicPr>
          <p:cNvPr id="17" name="Imagen 16" descr="Imagen que contiene pájaro, ave&#10;&#10;Descripción generada automáticamente">
            <a:extLst>
              <a:ext uri="{FF2B5EF4-FFF2-40B4-BE49-F238E27FC236}">
                <a16:creationId xmlns:a16="http://schemas.microsoft.com/office/drawing/2014/main" id="{7AEB0437-0B79-49D9-97E9-0F3FD4DBEAF3}"/>
              </a:ext>
            </a:extLst>
          </p:cNvPr>
          <p:cNvPicPr>
            <a:picLocks noChangeAspect="1"/>
          </p:cNvPicPr>
          <p:nvPr/>
        </p:nvPicPr>
        <p:blipFill>
          <a:blip r:embed="rId13"/>
          <a:stretch>
            <a:fillRect/>
          </a:stretch>
        </p:blipFill>
        <p:spPr>
          <a:xfrm>
            <a:off x="8583089" y="2367222"/>
            <a:ext cx="617500" cy="617500"/>
          </a:xfrm>
          <a:prstGeom prst="rect">
            <a:avLst/>
          </a:prstGeom>
        </p:spPr>
      </p:pic>
      <p:pic>
        <p:nvPicPr>
          <p:cNvPr id="18" name="Imagen 17" descr="Imagen que contiene pájaro, ave&#10;&#10;Descripción generada automáticamente">
            <a:extLst>
              <a:ext uri="{FF2B5EF4-FFF2-40B4-BE49-F238E27FC236}">
                <a16:creationId xmlns:a16="http://schemas.microsoft.com/office/drawing/2014/main" id="{16DFCC11-6586-487A-95BF-258F011E4C1C}"/>
              </a:ext>
            </a:extLst>
          </p:cNvPr>
          <p:cNvPicPr>
            <a:picLocks noChangeAspect="1"/>
          </p:cNvPicPr>
          <p:nvPr/>
        </p:nvPicPr>
        <p:blipFill>
          <a:blip r:embed="rId13"/>
          <a:stretch>
            <a:fillRect/>
          </a:stretch>
        </p:blipFill>
        <p:spPr>
          <a:xfrm>
            <a:off x="8583088" y="4862018"/>
            <a:ext cx="617501" cy="617501"/>
          </a:xfrm>
          <a:prstGeom prst="rect">
            <a:avLst/>
          </a:prstGeom>
        </p:spPr>
      </p:pic>
      <p:pic>
        <p:nvPicPr>
          <p:cNvPr id="19" name="Imagen 18" descr="Imagen que contiene pájaro, ave&#10;&#10;Descripción generada automáticamente">
            <a:extLst>
              <a:ext uri="{FF2B5EF4-FFF2-40B4-BE49-F238E27FC236}">
                <a16:creationId xmlns:a16="http://schemas.microsoft.com/office/drawing/2014/main" id="{BE694B8B-CB50-4411-ADEF-576079DD280E}"/>
              </a:ext>
            </a:extLst>
          </p:cNvPr>
          <p:cNvPicPr>
            <a:picLocks noChangeAspect="1"/>
          </p:cNvPicPr>
          <p:nvPr/>
        </p:nvPicPr>
        <p:blipFill>
          <a:blip r:embed="rId13"/>
          <a:stretch>
            <a:fillRect/>
          </a:stretch>
        </p:blipFill>
        <p:spPr>
          <a:xfrm>
            <a:off x="3121650" y="5084446"/>
            <a:ext cx="556972" cy="556972"/>
          </a:xfrm>
          <a:prstGeom prst="rect">
            <a:avLst/>
          </a:prstGeom>
        </p:spPr>
      </p:pic>
    </p:spTree>
    <p:extLst>
      <p:ext uri="{BB962C8B-B14F-4D97-AF65-F5344CB8AC3E}">
        <p14:creationId xmlns:p14="http://schemas.microsoft.com/office/powerpoint/2010/main" val="2454381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6E3DC56-F24E-0844-AF52-CA3D2D4419E8}"/>
              </a:ext>
            </a:extLst>
          </p:cNvPr>
          <p:cNvSpPr txBox="1"/>
          <p:nvPr/>
        </p:nvSpPr>
        <p:spPr>
          <a:xfrm>
            <a:off x="1018470" y="519823"/>
            <a:ext cx="10360730" cy="923330"/>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s-ES" sz="5400" b="1" dirty="0">
                <a:solidFill>
                  <a:schemeClr val="accent6">
                    <a:lumMod val="50000"/>
                  </a:schemeClr>
                </a:solidFill>
                <a:latin typeface="Avenir Next LT Pro" panose="020B0504020202020204" pitchFamily="34" charset="0"/>
              </a:rPr>
              <a:t>ELECTRIFICACIÓN</a:t>
            </a:r>
            <a:r>
              <a:rPr lang="es-ES" sz="4000" b="1" dirty="0">
                <a:solidFill>
                  <a:schemeClr val="accent6">
                    <a:lumMod val="50000"/>
                  </a:schemeClr>
                </a:solidFill>
                <a:latin typeface="Avenir Next LT Pro" panose="020B0504020202020204" pitchFamily="34" charset="0"/>
              </a:rPr>
              <a:t> </a:t>
            </a:r>
            <a:r>
              <a:rPr lang="es-ES" sz="2000" b="1" dirty="0">
                <a:solidFill>
                  <a:schemeClr val="accent6">
                    <a:lumMod val="50000"/>
                  </a:schemeClr>
                </a:solidFill>
                <a:latin typeface="Avenir Next LT Pro" panose="020B0504020202020204" pitchFamily="34" charset="0"/>
              </a:rPr>
              <a:t>DE LOS USOS FINALES</a:t>
            </a:r>
            <a:endParaRPr lang="es-ES" sz="4000" b="1" dirty="0">
              <a:solidFill>
                <a:schemeClr val="accent6">
                  <a:lumMod val="50000"/>
                </a:schemeClr>
              </a:solidFill>
              <a:latin typeface="Avenir Next LT Pro" panose="020B0504020202020204" pitchFamily="34" charset="0"/>
            </a:endParaRPr>
          </a:p>
        </p:txBody>
      </p:sp>
      <p:graphicFrame>
        <p:nvGraphicFramePr>
          <p:cNvPr id="23" name="Diagrama 22"/>
          <p:cNvGraphicFramePr/>
          <p:nvPr>
            <p:extLst>
              <p:ext uri="{D42A27DB-BD31-4B8C-83A1-F6EECF244321}">
                <p14:modId xmlns:p14="http://schemas.microsoft.com/office/powerpoint/2010/main" val="139803178"/>
              </p:ext>
            </p:extLst>
          </p:nvPr>
        </p:nvGraphicFramePr>
        <p:xfrm>
          <a:off x="1260208" y="1339408"/>
          <a:ext cx="10648013" cy="50929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3277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100000" l="46" r="100000">
                        <a14:foregroundMark x1="11136" y1="14972" x2="12049" y2="26045"/>
                        <a14:foregroundMark x1="37471" y1="8357" x2="41442" y2="4805"/>
                        <a14:foregroundMark x1="23551" y1="50279" x2="32862" y2="67409"/>
                        <a14:foregroundMark x1="25331" y1="97632" x2="35189" y2="98259"/>
                        <a14:foregroundMark x1="58695" y1="96100" x2="81059" y2="91783"/>
                        <a14:foregroundMark x1="90780" y1="65460" x2="98220" y2="65460"/>
                        <a14:foregroundMark x1="98083" y1="54526" x2="79781" y2="47563"/>
                        <a14:foregroundMark x1="92058" y1="21031" x2="93199" y2="31337"/>
                        <a14:foregroundMark x1="88361" y1="49652" x2="91693" y2="38162"/>
                        <a14:foregroundMark x1="62939" y1="65669" x2="64582" y2="59053"/>
                        <a14:foregroundMark x1="46189" y1="17897" x2="49521" y2="15320"/>
                        <a14:foregroundMark x1="42857" y1="10097" x2="44135" y2="9680"/>
                        <a14:foregroundMark x1="23186" y1="39763" x2="18713" y2="35446"/>
                        <a14:foregroundMark x1="94477" y1="76184" x2="95664" y2="75418"/>
                      </a14:backgroundRemoval>
                    </a14:imgEffect>
                    <a14:imgEffect>
                      <a14:brightnessContrast contrast="65000"/>
                    </a14:imgEffect>
                  </a14:imgLayer>
                </a14:imgProps>
              </a:ext>
              <a:ext uri="{28A0092B-C50C-407E-A947-70E740481C1C}">
                <a14:useLocalDpi xmlns:a14="http://schemas.microsoft.com/office/drawing/2010/main"/>
              </a:ext>
            </a:extLst>
          </a:blip>
          <a:srcRect/>
          <a:stretch/>
        </p:blipFill>
        <p:spPr>
          <a:xfrm>
            <a:off x="1838382" y="283835"/>
            <a:ext cx="9798297" cy="6422103"/>
          </a:xfrm>
          <a:prstGeom prst="rect">
            <a:avLst/>
          </a:prstGeom>
        </p:spPr>
      </p:pic>
      <p:sp>
        <p:nvSpPr>
          <p:cNvPr id="2" name="CuadroTexto 1">
            <a:extLst>
              <a:ext uri="{FF2B5EF4-FFF2-40B4-BE49-F238E27FC236}">
                <a16:creationId xmlns:a16="http://schemas.microsoft.com/office/drawing/2014/main" id="{E6A5D9BC-6D4D-B844-A855-AEF1E761ECB3}"/>
              </a:ext>
            </a:extLst>
          </p:cNvPr>
          <p:cNvSpPr txBox="1"/>
          <p:nvPr/>
        </p:nvSpPr>
        <p:spPr>
          <a:xfrm>
            <a:off x="694709" y="612404"/>
            <a:ext cx="10941970" cy="769441"/>
          </a:xfrm>
          <a:prstGeom prst="rect">
            <a:avLst/>
          </a:prstGeom>
          <a:noFill/>
        </p:spPr>
        <p:txBody>
          <a:bodyPr wrap="none" rtlCol="0">
            <a:spAutoFit/>
          </a:bodyPr>
          <a:lstStyle/>
          <a:p>
            <a:r>
              <a:rPr lang="es-ES" sz="4400" b="1" dirty="0">
                <a:solidFill>
                  <a:schemeClr val="accent6">
                    <a:lumMod val="50000"/>
                  </a:schemeClr>
                </a:solidFill>
                <a:latin typeface="Avenir Next LT Pro" panose="020B0504020202020204" pitchFamily="34" charset="0"/>
              </a:rPr>
              <a:t>¿DÓNDE SE CONSUME MÁS ENERGÍA?</a:t>
            </a:r>
          </a:p>
        </p:txBody>
      </p:sp>
      <p:pic>
        <p:nvPicPr>
          <p:cNvPr id="4" name="Imagen 3">
            <a:extLst>
              <a:ext uri="{FF2B5EF4-FFF2-40B4-BE49-F238E27FC236}">
                <a16:creationId xmlns:a16="http://schemas.microsoft.com/office/drawing/2014/main" id="{0F033380-500E-47DC-B6DA-F97DF412C819}"/>
              </a:ext>
            </a:extLst>
          </p:cNvPr>
          <p:cNvPicPr>
            <a:picLocks noChangeAspect="1"/>
          </p:cNvPicPr>
          <p:nvPr/>
        </p:nvPicPr>
        <p:blipFill>
          <a:blip r:embed="rId5"/>
          <a:stretch>
            <a:fillRect/>
          </a:stretch>
        </p:blipFill>
        <p:spPr>
          <a:xfrm>
            <a:off x="422183" y="1957692"/>
            <a:ext cx="11748797" cy="4940195"/>
          </a:xfrm>
          <a:prstGeom prst="rect">
            <a:avLst/>
          </a:prstGeom>
        </p:spPr>
      </p:pic>
    </p:spTree>
    <p:extLst>
      <p:ext uri="{BB962C8B-B14F-4D97-AF65-F5344CB8AC3E}">
        <p14:creationId xmlns:p14="http://schemas.microsoft.com/office/powerpoint/2010/main" val="2698040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p:cNvPicPr>
            <a:picLocks noChangeAspect="1"/>
          </p:cNvPicPr>
          <p:nvPr/>
        </p:nvPicPr>
        <p:blipFill rotWithShape="1">
          <a:blip r:embed="rId3" cstate="screen">
            <a:extLst>
              <a:ext uri="{28A0092B-C50C-407E-A947-70E740481C1C}">
                <a14:useLocalDpi xmlns:a14="http://schemas.microsoft.com/office/drawing/2010/main"/>
              </a:ext>
            </a:extLst>
          </a:blip>
          <a:srcRect l="22303" r="21062"/>
          <a:stretch/>
        </p:blipFill>
        <p:spPr>
          <a:xfrm>
            <a:off x="0" y="517089"/>
            <a:ext cx="3200402" cy="3294518"/>
          </a:xfrm>
          <a:prstGeom prst="rect">
            <a:avLst/>
          </a:prstGeom>
        </p:spPr>
      </p:pic>
      <p:sp>
        <p:nvSpPr>
          <p:cNvPr id="2" name="Rectángulo 1"/>
          <p:cNvSpPr/>
          <p:nvPr/>
        </p:nvSpPr>
        <p:spPr>
          <a:xfrm>
            <a:off x="-268243" y="84941"/>
            <a:ext cx="9895562" cy="864296"/>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5400" b="1" dirty="0">
                <a:solidFill>
                  <a:schemeClr val="accent6">
                    <a:lumMod val="50000"/>
                  </a:schemeClr>
                </a:solidFill>
                <a:latin typeface="Avenir Next LT Pro" panose="020B0504020202020204" pitchFamily="34" charset="0"/>
              </a:rPr>
              <a:t>EFICIENCIA ENERGÉTICA</a:t>
            </a:r>
          </a:p>
        </p:txBody>
      </p:sp>
      <p:pic>
        <p:nvPicPr>
          <p:cNvPr id="5" name="Imagen 4">
            <a:extLst>
              <a:ext uri="{FF2B5EF4-FFF2-40B4-BE49-F238E27FC236}">
                <a16:creationId xmlns:a16="http://schemas.microsoft.com/office/drawing/2014/main" id="{88F0BED4-C85C-4FAB-9D6E-180C6E2CC012}"/>
              </a:ext>
            </a:extLst>
          </p:cNvPr>
          <p:cNvPicPr>
            <a:picLocks noChangeAspect="1"/>
          </p:cNvPicPr>
          <p:nvPr/>
        </p:nvPicPr>
        <p:blipFill>
          <a:blip r:embed="rId4"/>
          <a:stretch>
            <a:fillRect/>
          </a:stretch>
        </p:blipFill>
        <p:spPr>
          <a:xfrm>
            <a:off x="3663184" y="1335107"/>
            <a:ext cx="7829550" cy="4953000"/>
          </a:xfrm>
          <a:prstGeom prst="rect">
            <a:avLst/>
          </a:prstGeom>
        </p:spPr>
      </p:pic>
      <p:sp>
        <p:nvSpPr>
          <p:cNvPr id="4" name="CuadroTexto 3">
            <a:extLst>
              <a:ext uri="{FF2B5EF4-FFF2-40B4-BE49-F238E27FC236}">
                <a16:creationId xmlns:a16="http://schemas.microsoft.com/office/drawing/2014/main" id="{0D8B4F41-5F6B-624F-B204-F4DBF3C242FE}"/>
              </a:ext>
            </a:extLst>
          </p:cNvPr>
          <p:cNvSpPr txBox="1"/>
          <p:nvPr/>
        </p:nvSpPr>
        <p:spPr>
          <a:xfrm>
            <a:off x="393488" y="5616472"/>
            <a:ext cx="5903860" cy="954107"/>
          </a:xfrm>
          <a:prstGeom prst="rect">
            <a:avLst/>
          </a:prstGeom>
          <a:solidFill>
            <a:srgbClr val="E2DFCC"/>
          </a:solidFill>
        </p:spPr>
        <p:txBody>
          <a:bodyPr wrap="none" rtlCol="0">
            <a:spAutoFit/>
          </a:bodyPr>
          <a:lstStyle/>
          <a:p>
            <a:r>
              <a:rPr lang="es-ES" sz="2400" b="1" dirty="0">
                <a:latin typeface="Avenir Next LT Pro" panose="020B0504020202020204" pitchFamily="34" charset="0"/>
              </a:rPr>
              <a:t>¡Ponte en marcha! Reto: </a:t>
            </a:r>
          </a:p>
          <a:p>
            <a:r>
              <a:rPr lang="es-ES" sz="1600" b="1" dirty="0">
                <a:solidFill>
                  <a:schemeClr val="accent6">
                    <a:lumMod val="50000"/>
                  </a:schemeClr>
                </a:solidFill>
                <a:latin typeface="Avenir Next LT Pro" panose="020B0504020202020204" pitchFamily="34" charset="0"/>
              </a:rPr>
              <a:t>Enciende tu comportamiento.</a:t>
            </a:r>
            <a:endParaRPr lang="es-ES" sz="1600" b="1" dirty="0">
              <a:solidFill>
                <a:schemeClr val="accent2">
                  <a:lumMod val="75000"/>
                </a:schemeClr>
              </a:solidFill>
              <a:latin typeface="Avenir Next LT Pro" panose="020B0504020202020204" pitchFamily="34" charset="0"/>
            </a:endParaRPr>
          </a:p>
          <a:p>
            <a:r>
              <a:rPr lang="es-ES" sz="1600" b="1" dirty="0">
                <a:solidFill>
                  <a:schemeClr val="accent2">
                    <a:lumMod val="75000"/>
                  </a:schemeClr>
                </a:solidFill>
                <a:latin typeface="Avenir Next LT Pro" panose="020B0504020202020204" pitchFamily="34" charset="0"/>
                <a:hlinkClick r:id="rId5">
                  <a:extLst>
                    <a:ext uri="{A12FA001-AC4F-418D-AE19-62706E023703}">
                      <ahyp:hlinkClr xmlns:ahyp="http://schemas.microsoft.com/office/drawing/2018/hyperlinkcolor" val="tx"/>
                    </a:ext>
                  </a:extLst>
                </a:hlinkClick>
              </a:rPr>
              <a:t>https://www.educaclima.com/quedateencasa-sostenible/</a:t>
            </a:r>
            <a:endParaRPr lang="es-ES" sz="1600" b="1" dirty="0">
              <a:solidFill>
                <a:schemeClr val="accent2">
                  <a:lumMod val="75000"/>
                </a:schemeClr>
              </a:solidFill>
              <a:latin typeface="Avenir Next LT Pro" panose="020B0504020202020204" pitchFamily="34" charset="0"/>
            </a:endParaRPr>
          </a:p>
        </p:txBody>
      </p:sp>
    </p:spTree>
    <p:extLst>
      <p:ext uri="{BB962C8B-B14F-4D97-AF65-F5344CB8AC3E}">
        <p14:creationId xmlns:p14="http://schemas.microsoft.com/office/powerpoint/2010/main" val="3340150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78BCF73B-B055-4CE3-8101-6C2546E1D491}"/>
              </a:ext>
            </a:extLst>
          </p:cNvPr>
          <p:cNvPicPr>
            <a:picLocks noChangeAspect="1"/>
          </p:cNvPicPr>
          <p:nvPr/>
        </p:nvPicPr>
        <p:blipFill>
          <a:blip r:embed="rId3"/>
          <a:stretch>
            <a:fillRect/>
          </a:stretch>
        </p:blipFill>
        <p:spPr>
          <a:xfrm>
            <a:off x="106049" y="2839861"/>
            <a:ext cx="6484514" cy="3910189"/>
          </a:xfrm>
          <a:prstGeom prst="rect">
            <a:avLst/>
          </a:prstGeom>
        </p:spPr>
      </p:pic>
      <p:pic>
        <p:nvPicPr>
          <p:cNvPr id="7" name="Picture 2">
            <a:extLst>
              <a:ext uri="{FF2B5EF4-FFF2-40B4-BE49-F238E27FC236}">
                <a16:creationId xmlns:a16="http://schemas.microsoft.com/office/drawing/2014/main" id="{E4999DDC-7222-B942-A33B-34CB483E9A0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10488" y="296068"/>
            <a:ext cx="1938992" cy="1938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Elipse 7">
            <a:extLst>
              <a:ext uri="{FF2B5EF4-FFF2-40B4-BE49-F238E27FC236}">
                <a16:creationId xmlns:a16="http://schemas.microsoft.com/office/drawing/2014/main" id="{C77485EF-ADFB-497A-B0CC-0198B025423E}"/>
              </a:ext>
            </a:extLst>
          </p:cNvPr>
          <p:cNvSpPr/>
          <p:nvPr/>
        </p:nvSpPr>
        <p:spPr>
          <a:xfrm>
            <a:off x="-122402" y="-252525"/>
            <a:ext cx="3664747" cy="3689770"/>
          </a:xfrm>
          <a:prstGeom prst="ellipse">
            <a:avLst/>
          </a:prstGeom>
          <a:solidFill>
            <a:schemeClr val="accent6">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dirty="0"/>
          </a:p>
        </p:txBody>
      </p:sp>
      <p:sp>
        <p:nvSpPr>
          <p:cNvPr id="9" name="Título 4">
            <a:extLst>
              <a:ext uri="{FF2B5EF4-FFF2-40B4-BE49-F238E27FC236}">
                <a16:creationId xmlns:a16="http://schemas.microsoft.com/office/drawing/2014/main" id="{C75A36AB-FCE6-46D8-8D7F-1B0017EC2B25}"/>
              </a:ext>
            </a:extLst>
          </p:cNvPr>
          <p:cNvSpPr txBox="1">
            <a:spLocks/>
          </p:cNvSpPr>
          <p:nvPr/>
        </p:nvSpPr>
        <p:spPr>
          <a:xfrm>
            <a:off x="-215015" y="156368"/>
            <a:ext cx="4053270" cy="29665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b="1" dirty="0">
                <a:solidFill>
                  <a:schemeClr val="bg1"/>
                </a:solidFill>
                <a:latin typeface="Avenir Next LT Pro" panose="020B0504020202020204" pitchFamily="34" charset="0"/>
              </a:rPr>
              <a:t>Energía limpia en la cocina</a:t>
            </a:r>
          </a:p>
        </p:txBody>
      </p:sp>
      <p:sp>
        <p:nvSpPr>
          <p:cNvPr id="3" name="CuadroTexto 2">
            <a:extLst>
              <a:ext uri="{FF2B5EF4-FFF2-40B4-BE49-F238E27FC236}">
                <a16:creationId xmlns:a16="http://schemas.microsoft.com/office/drawing/2014/main" id="{D8D867D2-6B29-1D4E-8A09-5DAAC524B62C}"/>
              </a:ext>
            </a:extLst>
          </p:cNvPr>
          <p:cNvSpPr txBox="1"/>
          <p:nvPr/>
        </p:nvSpPr>
        <p:spPr>
          <a:xfrm>
            <a:off x="3562723" y="2624891"/>
            <a:ext cx="2941069" cy="1938992"/>
          </a:xfrm>
          <a:prstGeom prst="rect">
            <a:avLst/>
          </a:prstGeom>
          <a:solidFill>
            <a:srgbClr val="E2DFCC"/>
          </a:solidFill>
          <a:ln>
            <a:no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r"/>
            <a:r>
              <a:rPr lang="es-ES" sz="2400" dirty="0">
                <a:latin typeface="Avenir Next LT Pro" panose="020B0504020202020204" pitchFamily="34" charset="0"/>
              </a:rPr>
              <a:t>¿Has pensado cómo es la energía de tu cocina? </a:t>
            </a:r>
          </a:p>
          <a:p>
            <a:pPr algn="r"/>
            <a:r>
              <a:rPr lang="es-ES" sz="2400" dirty="0">
                <a:latin typeface="Avenir Next LT Pro" panose="020B0504020202020204" pitchFamily="34" charset="0"/>
              </a:rPr>
              <a:t>¿Es limpia? </a:t>
            </a:r>
          </a:p>
          <a:p>
            <a:pPr algn="r"/>
            <a:r>
              <a:rPr lang="es-ES" sz="2400" dirty="0">
                <a:latin typeface="Avenir Next LT Pro" panose="020B0504020202020204" pitchFamily="34" charset="0"/>
              </a:rPr>
              <a:t>¿Es segura? </a:t>
            </a:r>
          </a:p>
        </p:txBody>
      </p:sp>
      <p:pic>
        <p:nvPicPr>
          <p:cNvPr id="4" name="Imagen 3">
            <a:extLst>
              <a:ext uri="{FF2B5EF4-FFF2-40B4-BE49-F238E27FC236}">
                <a16:creationId xmlns:a16="http://schemas.microsoft.com/office/drawing/2014/main" id="{EA27A1AF-C933-4275-ADA4-FE1E9FCE7AEC}"/>
              </a:ext>
            </a:extLst>
          </p:cNvPr>
          <p:cNvPicPr>
            <a:picLocks noChangeAspect="1"/>
          </p:cNvPicPr>
          <p:nvPr/>
        </p:nvPicPr>
        <p:blipFill>
          <a:blip r:embed="rId5"/>
          <a:stretch>
            <a:fillRect/>
          </a:stretch>
        </p:blipFill>
        <p:spPr>
          <a:xfrm>
            <a:off x="6886473" y="296068"/>
            <a:ext cx="4038600" cy="5429250"/>
          </a:xfrm>
          <a:prstGeom prst="rect">
            <a:avLst/>
          </a:prstGeom>
        </p:spPr>
      </p:pic>
    </p:spTree>
    <p:extLst>
      <p:ext uri="{BB962C8B-B14F-4D97-AF65-F5344CB8AC3E}">
        <p14:creationId xmlns:p14="http://schemas.microsoft.com/office/powerpoint/2010/main" val="3570675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lipse 5">
            <a:extLst>
              <a:ext uri="{FF2B5EF4-FFF2-40B4-BE49-F238E27FC236}">
                <a16:creationId xmlns:a16="http://schemas.microsoft.com/office/drawing/2014/main" id="{0ABE51F9-1644-448F-87EF-9709E1E49E12}"/>
              </a:ext>
            </a:extLst>
          </p:cNvPr>
          <p:cNvSpPr/>
          <p:nvPr/>
        </p:nvSpPr>
        <p:spPr>
          <a:xfrm>
            <a:off x="-122402" y="-252525"/>
            <a:ext cx="3664747" cy="3689770"/>
          </a:xfrm>
          <a:prstGeom prst="ellipse">
            <a:avLst/>
          </a:prstGeom>
          <a:solidFill>
            <a:schemeClr val="accent4">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dirty="0"/>
          </a:p>
        </p:txBody>
      </p:sp>
      <p:sp>
        <p:nvSpPr>
          <p:cNvPr id="7" name="Título 4">
            <a:extLst>
              <a:ext uri="{FF2B5EF4-FFF2-40B4-BE49-F238E27FC236}">
                <a16:creationId xmlns:a16="http://schemas.microsoft.com/office/drawing/2014/main" id="{F0639A64-A4D1-4DDE-9569-8EBE0378683A}"/>
              </a:ext>
            </a:extLst>
          </p:cNvPr>
          <p:cNvSpPr txBox="1">
            <a:spLocks/>
          </p:cNvSpPr>
          <p:nvPr/>
        </p:nvSpPr>
        <p:spPr>
          <a:xfrm>
            <a:off x="-215015" y="156368"/>
            <a:ext cx="4053270" cy="29665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chemeClr val="bg1"/>
                </a:solidFill>
                <a:latin typeface="Avenir Next LT Pro" panose="020B0504020202020204" pitchFamily="34" charset="0"/>
              </a:rPr>
              <a:t>Los árboles </a:t>
            </a:r>
          </a:p>
          <a:p>
            <a:pPr algn="ctr"/>
            <a:r>
              <a:rPr lang="es-ES" sz="4000" b="1" dirty="0">
                <a:solidFill>
                  <a:schemeClr val="bg1"/>
                </a:solidFill>
                <a:latin typeface="Avenir Next LT Pro" panose="020B0504020202020204" pitchFamily="34" charset="0"/>
              </a:rPr>
              <a:t>son la semilla del futuro</a:t>
            </a:r>
          </a:p>
        </p:txBody>
      </p:sp>
      <p:pic>
        <p:nvPicPr>
          <p:cNvPr id="3" name="Imagen 2">
            <a:extLst>
              <a:ext uri="{FF2B5EF4-FFF2-40B4-BE49-F238E27FC236}">
                <a16:creationId xmlns:a16="http://schemas.microsoft.com/office/drawing/2014/main" id="{FB5993F8-DEE4-4008-8C85-0B113700094B}"/>
              </a:ext>
            </a:extLst>
          </p:cNvPr>
          <p:cNvPicPr>
            <a:picLocks noChangeAspect="1"/>
          </p:cNvPicPr>
          <p:nvPr/>
        </p:nvPicPr>
        <p:blipFill>
          <a:blip r:embed="rId3"/>
          <a:stretch>
            <a:fillRect/>
          </a:stretch>
        </p:blipFill>
        <p:spPr>
          <a:xfrm>
            <a:off x="4519934" y="800100"/>
            <a:ext cx="7667625" cy="6057900"/>
          </a:xfrm>
          <a:prstGeom prst="rect">
            <a:avLst/>
          </a:prstGeom>
        </p:spPr>
      </p:pic>
      <p:sp>
        <p:nvSpPr>
          <p:cNvPr id="11" name="CuadroTexto 10">
            <a:extLst>
              <a:ext uri="{FF2B5EF4-FFF2-40B4-BE49-F238E27FC236}">
                <a16:creationId xmlns:a16="http://schemas.microsoft.com/office/drawing/2014/main" id="{8DDB0EA5-B1E1-45E8-89A7-A4841F6E6092}"/>
              </a:ext>
            </a:extLst>
          </p:cNvPr>
          <p:cNvSpPr txBox="1"/>
          <p:nvPr/>
        </p:nvSpPr>
        <p:spPr>
          <a:xfrm>
            <a:off x="2504756" y="2747024"/>
            <a:ext cx="2666997" cy="1569660"/>
          </a:xfrm>
          <a:prstGeom prst="rect">
            <a:avLst/>
          </a:prstGeom>
          <a:solidFill>
            <a:srgbClr val="E2DFCC"/>
          </a:solidFill>
          <a:ln>
            <a:no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2400" dirty="0">
                <a:latin typeface="Avenir Next LT Pro" panose="020B0504020202020204" pitchFamily="34" charset="0"/>
              </a:rPr>
              <a:t>¿Has plantado alguno? </a:t>
            </a:r>
          </a:p>
          <a:p>
            <a:r>
              <a:rPr lang="es-ES" sz="2400" dirty="0">
                <a:latin typeface="Avenir Next LT Pro" panose="020B0504020202020204" pitchFamily="34" charset="0"/>
              </a:rPr>
              <a:t>¿Cuidas alguna planta?</a:t>
            </a:r>
          </a:p>
        </p:txBody>
      </p:sp>
    </p:spTree>
    <p:extLst>
      <p:ext uri="{BB962C8B-B14F-4D97-AF65-F5344CB8AC3E}">
        <p14:creationId xmlns:p14="http://schemas.microsoft.com/office/powerpoint/2010/main" val="439393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5146D26-24B8-B946-A63A-58A1FF4176A4}"/>
              </a:ext>
            </a:extLst>
          </p:cNvPr>
          <p:cNvSpPr>
            <a:spLocks noGrp="1"/>
          </p:cNvSpPr>
          <p:nvPr>
            <p:ph type="body" idx="1"/>
          </p:nvPr>
        </p:nvSpPr>
        <p:spPr>
          <a:xfrm>
            <a:off x="579309" y="875493"/>
            <a:ext cx="8527276" cy="826500"/>
          </a:xfrm>
        </p:spPr>
        <p:txBody>
          <a:bodyPr/>
          <a:lstStyle/>
          <a:p>
            <a:pPr marL="0" indent="0">
              <a:buNone/>
            </a:pPr>
            <a:r>
              <a:rPr lang="es-ES" sz="5400" b="1" dirty="0">
                <a:latin typeface="Avenir Next LT Pro" panose="020B0504020202020204" pitchFamily="34" charset="0"/>
              </a:rPr>
              <a:t>CONCLUSIONES</a:t>
            </a:r>
            <a:endParaRPr lang="es-ES" sz="5400" dirty="0">
              <a:latin typeface="Avenir Next LT Pro" panose="020B0504020202020204" pitchFamily="34" charset="0"/>
            </a:endParaRPr>
          </a:p>
          <a:p>
            <a:pPr marL="0" indent="0">
              <a:buNone/>
            </a:pPr>
            <a:endParaRPr lang="es-ES" dirty="0"/>
          </a:p>
        </p:txBody>
      </p:sp>
      <p:sp>
        <p:nvSpPr>
          <p:cNvPr id="3" name="CuadroTexto 2">
            <a:extLst>
              <a:ext uri="{FF2B5EF4-FFF2-40B4-BE49-F238E27FC236}">
                <a16:creationId xmlns:a16="http://schemas.microsoft.com/office/drawing/2014/main" id="{DA9E5FDD-1745-9245-B8A9-64A8600B0D3D}"/>
              </a:ext>
            </a:extLst>
          </p:cNvPr>
          <p:cNvSpPr txBox="1"/>
          <p:nvPr/>
        </p:nvSpPr>
        <p:spPr>
          <a:xfrm>
            <a:off x="926151" y="1968440"/>
            <a:ext cx="10599099" cy="4170372"/>
          </a:xfrm>
          <a:prstGeom prst="rect">
            <a:avLst/>
          </a:prstGeom>
          <a:noFill/>
        </p:spPr>
        <p:txBody>
          <a:bodyPr wrap="square" rtlCol="0">
            <a:spAutoFit/>
          </a:bodyPr>
          <a:lstStyle/>
          <a:p>
            <a:r>
              <a:rPr lang="es-ES" dirty="0">
                <a:latin typeface="Avenir Next LT Pro" panose="020B0504020202020204" pitchFamily="34" charset="0"/>
              </a:rPr>
              <a:t>Para reducir las emisiones de gases de efecto invernadero debemos dejar de quemar combustibles fósiles.</a:t>
            </a:r>
          </a:p>
          <a:p>
            <a:endParaRPr lang="es-ES" sz="1000" dirty="0">
              <a:latin typeface="Avenir Next LT Pro" panose="020B0504020202020204" pitchFamily="34" charset="0"/>
            </a:endParaRPr>
          </a:p>
          <a:p>
            <a:r>
              <a:rPr lang="es-ES" dirty="0">
                <a:latin typeface="Avenir Next LT Pro" panose="020B0504020202020204" pitchFamily="34" charset="0"/>
              </a:rPr>
              <a:t>La producción de energía es la que utiliza más combustibles fósiles y su combustión. </a:t>
            </a:r>
          </a:p>
          <a:p>
            <a:endParaRPr lang="es-ES" sz="1000" dirty="0">
              <a:latin typeface="Avenir Next LT Pro" panose="020B0504020202020204" pitchFamily="34" charset="0"/>
            </a:endParaRPr>
          </a:p>
          <a:p>
            <a:r>
              <a:rPr lang="es-ES" b="1" dirty="0">
                <a:latin typeface="Avenir Next LT Pro" panose="020B0504020202020204" pitchFamily="34" charset="0"/>
              </a:rPr>
              <a:t>¡Necesitamos descarbonizar la energía! </a:t>
            </a:r>
            <a:r>
              <a:rPr lang="es-ES" dirty="0">
                <a:latin typeface="Avenir Next LT Pro" panose="020B0504020202020204" pitchFamily="34" charset="0"/>
              </a:rPr>
              <a:t>¿Cómo?</a:t>
            </a:r>
          </a:p>
          <a:p>
            <a:endParaRPr lang="es-ES" dirty="0">
              <a:latin typeface="Avenir Next LT Pro" panose="020B0504020202020204" pitchFamily="34" charset="0"/>
            </a:endParaRPr>
          </a:p>
          <a:p>
            <a:pPr marL="742950" lvl="1" indent="-285750">
              <a:buClr>
                <a:schemeClr val="bg1"/>
              </a:buClr>
              <a:buFont typeface="Arial" panose="020B0604020202020204" pitchFamily="34" charset="0"/>
              <a:buChar char="•"/>
            </a:pPr>
            <a:r>
              <a:rPr lang="es-ES" dirty="0">
                <a:latin typeface="Avenir Next LT Pro" panose="020B0504020202020204" pitchFamily="34" charset="0"/>
              </a:rPr>
              <a:t>Energías renovables (eólica, solar, hidráulica, biomasa...).</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Electrificación de la economía.</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Movilidad cero emisiones.</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Ahorro de energía.</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Conservación y restauración de bosques.</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Cambio de hábitos de consumo.</a:t>
            </a:r>
          </a:p>
          <a:p>
            <a:pPr marL="742950" lvl="1" indent="-285750">
              <a:buClr>
                <a:schemeClr val="bg1"/>
              </a:buClr>
              <a:buFont typeface="Arial" panose="020B0604020202020204" pitchFamily="34" charset="0"/>
              <a:buChar char="•"/>
            </a:pPr>
            <a:r>
              <a:rPr lang="es-ES" dirty="0">
                <a:latin typeface="Avenir Next LT Pro" panose="020B0504020202020204" pitchFamily="34" charset="0"/>
              </a:rPr>
              <a:t>Alianzas.</a:t>
            </a:r>
          </a:p>
          <a:p>
            <a:endParaRPr lang="es-ES" sz="1000" dirty="0">
              <a:latin typeface="Avenir Next LT Pro" panose="020B0504020202020204" pitchFamily="34" charset="0"/>
            </a:endParaRPr>
          </a:p>
          <a:p>
            <a:pPr algn="ctr"/>
            <a:r>
              <a:rPr lang="es-ES" b="1" dirty="0">
                <a:latin typeface="Avenir Next LT Pro" panose="020B0504020202020204" pitchFamily="34" charset="0"/>
              </a:rPr>
              <a:t>Las soluciones debemos aplicarlas en todo el mundo, no solo en los países desarrollados. </a:t>
            </a:r>
          </a:p>
        </p:txBody>
      </p:sp>
    </p:spTree>
    <p:extLst>
      <p:ext uri="{BB962C8B-B14F-4D97-AF65-F5344CB8AC3E}">
        <p14:creationId xmlns:p14="http://schemas.microsoft.com/office/powerpoint/2010/main" val="2439094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pic>
        <p:nvPicPr>
          <p:cNvPr id="629" name="Google Shape;629;p4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sp>
        <p:nvSpPr>
          <p:cNvPr id="630" name="Google Shape;630;p44"/>
          <p:cNvSpPr txBox="1"/>
          <p:nvPr/>
        </p:nvSpPr>
        <p:spPr>
          <a:xfrm>
            <a:off x="1193227" y="564206"/>
            <a:ext cx="10378663" cy="3857467"/>
          </a:xfrm>
          <a:prstGeom prst="rect">
            <a:avLst/>
          </a:prstGeom>
          <a:noFill/>
          <a:ln>
            <a:noFill/>
          </a:ln>
        </p:spPr>
        <p:txBody>
          <a:bodyPr spcFirstLastPara="1" wrap="square" lIns="121900" tIns="60933" rIns="121900" bIns="60933" anchor="t" anchorCtr="0">
            <a:noAutofit/>
          </a:bodyPr>
          <a:lstStyle/>
          <a:p>
            <a:r>
              <a:rPr lang="es-ES" sz="5400" b="1" dirty="0">
                <a:solidFill>
                  <a:srgbClr val="EAEBEE"/>
                </a:solidFill>
                <a:latin typeface="Avenir Next LT Pro" panose="020B0504020202020204" pitchFamily="34" charset="0"/>
                <a:ea typeface="Lato Light"/>
                <a:cs typeface="Lato Light"/>
                <a:sym typeface="Lato Light"/>
              </a:rPr>
              <a:t>OBJETIVOS DE DESARROLLO SOSTENIBLE</a:t>
            </a:r>
          </a:p>
          <a:p>
            <a:r>
              <a:rPr lang="es-ES" sz="4000" b="1" dirty="0">
                <a:solidFill>
                  <a:srgbClr val="EAEBEE"/>
                </a:solidFill>
                <a:latin typeface="Avenir Next LT Pro" panose="020B0504020202020204" pitchFamily="34" charset="0"/>
                <a:ea typeface="Lato Light"/>
                <a:cs typeface="Lato Light"/>
                <a:sym typeface="Lato Light"/>
              </a:rPr>
              <a:t> </a:t>
            </a:r>
            <a:endParaRPr sz="4000" dirty="0">
              <a:latin typeface="Avenir Next LT Pro" panose="020B0504020202020204" pitchFamily="34" charset="0"/>
            </a:endParaRPr>
          </a:p>
          <a:p>
            <a:r>
              <a:rPr lang="es-ES" sz="3200" b="1" dirty="0">
                <a:solidFill>
                  <a:srgbClr val="EAEBEE"/>
                </a:solidFill>
                <a:latin typeface="Avenir" pitchFamily="50" charset="0"/>
                <a:ea typeface="Lato Light"/>
                <a:cs typeface="Lato Light"/>
                <a:sym typeface="Lato Light"/>
              </a:rPr>
              <a:t>ODS 13: “ACCIÓN POR EL CLIMA”</a:t>
            </a:r>
            <a:endParaRPr sz="3200" dirty="0">
              <a:latin typeface="Avenir" pitchFamily="50" charset="0"/>
            </a:endParaRPr>
          </a:p>
          <a:p>
            <a:endParaRPr sz="3200" b="1" dirty="0">
              <a:solidFill>
                <a:srgbClr val="EAEBEE"/>
              </a:solidFill>
              <a:latin typeface="Avenir" pitchFamily="50" charset="0"/>
              <a:ea typeface="Lato Light"/>
              <a:cs typeface="Lato Light"/>
              <a:sym typeface="Lato Light"/>
            </a:endParaRPr>
          </a:p>
          <a:p>
            <a:r>
              <a:rPr lang="es-ES" sz="3200" b="1" dirty="0">
                <a:solidFill>
                  <a:srgbClr val="EAEBEE"/>
                </a:solidFill>
                <a:latin typeface="Avenir" pitchFamily="50" charset="0"/>
                <a:ea typeface="Lato Light"/>
                <a:cs typeface="Lato Light"/>
                <a:sym typeface="Lato Light"/>
              </a:rPr>
              <a:t>ODS 7: “ENERGÍA ASEQUIBLE Y NO CONTAMINANTE”</a:t>
            </a:r>
            <a:endParaRPr sz="3200" dirty="0">
              <a:latin typeface="Avenir" pitchFamily="50" charset="0"/>
            </a:endParaRPr>
          </a:p>
          <a:p>
            <a:endParaRPr sz="1867" dirty="0">
              <a:solidFill>
                <a:srgbClr val="000000"/>
              </a:solidFill>
              <a:latin typeface="Arial"/>
              <a:ea typeface="Arial"/>
              <a:cs typeface="Arial"/>
              <a:sym typeface="Arial"/>
            </a:endParaRPr>
          </a:p>
        </p:txBody>
      </p:sp>
      <p:pic>
        <p:nvPicPr>
          <p:cNvPr id="632" name="Google Shape;632;p44"/>
          <p:cNvPicPr preferRelativeResize="0"/>
          <p:nvPr/>
        </p:nvPicPr>
        <p:blipFill rotWithShape="1">
          <a:blip r:embed="rId4">
            <a:alphaModFix/>
          </a:blip>
          <a:srcRect/>
          <a:stretch/>
        </p:blipFill>
        <p:spPr>
          <a:xfrm>
            <a:off x="10692866" y="2335422"/>
            <a:ext cx="1104840" cy="1099545"/>
          </a:xfrm>
          <a:prstGeom prst="rect">
            <a:avLst/>
          </a:prstGeom>
          <a:noFill/>
          <a:ln>
            <a:noFill/>
          </a:ln>
        </p:spPr>
      </p:pic>
      <p:sp>
        <p:nvSpPr>
          <p:cNvPr id="633" name="Google Shape;633;p44"/>
          <p:cNvSpPr txBox="1"/>
          <p:nvPr/>
        </p:nvSpPr>
        <p:spPr>
          <a:xfrm>
            <a:off x="1411706" y="1925053"/>
            <a:ext cx="246308" cy="410369"/>
          </a:xfrm>
          <a:prstGeom prst="rect">
            <a:avLst/>
          </a:prstGeom>
          <a:noFill/>
          <a:ln>
            <a:noFill/>
          </a:ln>
        </p:spPr>
        <p:txBody>
          <a:bodyPr spcFirstLastPara="1" wrap="square" lIns="121900" tIns="60933" rIns="121900" bIns="60933" anchor="t" anchorCtr="0">
            <a:noAutofit/>
          </a:bodyPr>
          <a:lstStyle/>
          <a:p>
            <a:endParaRPr sz="1867" dirty="0">
              <a:solidFill>
                <a:srgbClr val="000000"/>
              </a:solidFill>
              <a:latin typeface="Arial"/>
              <a:ea typeface="Arial"/>
              <a:cs typeface="Arial"/>
              <a:sym typeface="Arial"/>
            </a:endParaRPr>
          </a:p>
        </p:txBody>
      </p:sp>
      <p:pic>
        <p:nvPicPr>
          <p:cNvPr id="6" name="Picture 2">
            <a:extLst>
              <a:ext uri="{FF2B5EF4-FFF2-40B4-BE49-F238E27FC236}">
                <a16:creationId xmlns:a16="http://schemas.microsoft.com/office/drawing/2014/main" id="{E4999DDC-7222-B942-A33B-34CB483E9A0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692866" y="3597928"/>
            <a:ext cx="1104840" cy="1104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793961"/>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BC02E564-110F-4FE9-AFA7-F5C426C0EEC1}"/>
              </a:ext>
            </a:extLst>
          </p:cNvPr>
          <p:cNvSpPr>
            <a:spLocks noGrp="1"/>
          </p:cNvSpPr>
          <p:nvPr>
            <p:ph type="body" idx="1"/>
          </p:nvPr>
        </p:nvSpPr>
        <p:spPr>
          <a:xfrm>
            <a:off x="605698" y="749137"/>
            <a:ext cx="8527276" cy="1093200"/>
          </a:xfrm>
        </p:spPr>
        <p:txBody>
          <a:bodyPr/>
          <a:lstStyle/>
          <a:p>
            <a:pPr marL="0" indent="0">
              <a:buNone/>
            </a:pPr>
            <a:r>
              <a:rPr lang="es-ES" sz="5400" b="1" dirty="0">
                <a:latin typeface="Avenir Next LT Pro" panose="020B0504020202020204" pitchFamily="34" charset="0"/>
              </a:rPr>
              <a:t>OBJETIVOS </a:t>
            </a:r>
          </a:p>
          <a:p>
            <a:pPr marL="0" indent="0">
              <a:buNone/>
            </a:pPr>
            <a:r>
              <a:rPr lang="es-ES" sz="5400" b="1" dirty="0">
                <a:latin typeface="Avenir Next LT Pro" panose="020B0504020202020204" pitchFamily="34" charset="0"/>
              </a:rPr>
              <a:t>DE APRENDIZAJE</a:t>
            </a:r>
          </a:p>
        </p:txBody>
      </p:sp>
      <p:sp>
        <p:nvSpPr>
          <p:cNvPr id="3" name="CuadroTexto 2">
            <a:extLst>
              <a:ext uri="{FF2B5EF4-FFF2-40B4-BE49-F238E27FC236}">
                <a16:creationId xmlns:a16="http://schemas.microsoft.com/office/drawing/2014/main" id="{62FEA021-88E1-4949-A116-26BDA639BA2F}"/>
              </a:ext>
            </a:extLst>
          </p:cNvPr>
          <p:cNvSpPr txBox="1"/>
          <p:nvPr/>
        </p:nvSpPr>
        <p:spPr>
          <a:xfrm>
            <a:off x="1583161" y="2795681"/>
            <a:ext cx="9862606" cy="1200329"/>
          </a:xfrm>
          <a:prstGeom prst="rect">
            <a:avLst/>
          </a:prstGeom>
          <a:noFill/>
        </p:spPr>
        <p:txBody>
          <a:bodyPr wrap="square" rtlCol="0">
            <a:spAutoFit/>
          </a:bodyPr>
          <a:lstStyle/>
          <a:p>
            <a:r>
              <a:rPr lang="es-ES" dirty="0">
                <a:latin typeface="Avenir Next LT Pro" panose="020B0504020202020204" pitchFamily="34" charset="0"/>
              </a:rPr>
              <a:t>El alumnado conoce los impactos negativos de la producción de energía no sostenible, comprende cómo las tecnologías de la energía renovable pueden ayudar a impulsar el desarrollo sostenible, y entiende la necesidad de técnicas nuevas e innovadoras y, particularmente, de la transferencia de la ciencia en la colaboración entre países.</a:t>
            </a:r>
          </a:p>
        </p:txBody>
      </p:sp>
      <p:sp>
        <p:nvSpPr>
          <p:cNvPr id="4" name="Elipse 3">
            <a:extLst>
              <a:ext uri="{FF2B5EF4-FFF2-40B4-BE49-F238E27FC236}">
                <a16:creationId xmlns:a16="http://schemas.microsoft.com/office/drawing/2014/main" id="{64F9E87B-4DAC-ED44-A667-03A0DFF98330}"/>
              </a:ext>
            </a:extLst>
          </p:cNvPr>
          <p:cNvSpPr/>
          <p:nvPr/>
        </p:nvSpPr>
        <p:spPr>
          <a:xfrm>
            <a:off x="1308840" y="2902555"/>
            <a:ext cx="274320" cy="2971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 name="CuadroTexto 4">
            <a:extLst>
              <a:ext uri="{FF2B5EF4-FFF2-40B4-BE49-F238E27FC236}">
                <a16:creationId xmlns:a16="http://schemas.microsoft.com/office/drawing/2014/main" id="{B688E4D4-CCCB-834E-826C-8C0058E2C9F0}"/>
              </a:ext>
            </a:extLst>
          </p:cNvPr>
          <p:cNvSpPr txBox="1"/>
          <p:nvPr/>
        </p:nvSpPr>
        <p:spPr>
          <a:xfrm>
            <a:off x="1583160" y="4080368"/>
            <a:ext cx="9683930" cy="646331"/>
          </a:xfrm>
          <a:prstGeom prst="rect">
            <a:avLst/>
          </a:prstGeom>
          <a:noFill/>
        </p:spPr>
        <p:txBody>
          <a:bodyPr wrap="square" rtlCol="0">
            <a:spAutoFit/>
          </a:bodyPr>
          <a:lstStyle/>
          <a:p>
            <a:r>
              <a:rPr lang="es-ES" dirty="0">
                <a:latin typeface="Avenir Next LT Pro" panose="020B0504020202020204" pitchFamily="34" charset="0"/>
              </a:rPr>
              <a:t>El alumnado es capaz de evaluar y comprender la necesidad de energía asequible, confiable, sostenible y limpia de otras personas, países o regiones.</a:t>
            </a:r>
          </a:p>
        </p:txBody>
      </p:sp>
      <p:sp>
        <p:nvSpPr>
          <p:cNvPr id="6" name="Elipse 5">
            <a:extLst>
              <a:ext uri="{FF2B5EF4-FFF2-40B4-BE49-F238E27FC236}">
                <a16:creationId xmlns:a16="http://schemas.microsoft.com/office/drawing/2014/main" id="{3CDA05F4-D951-5C4A-9A3A-E7EA7722F2C9}"/>
              </a:ext>
            </a:extLst>
          </p:cNvPr>
          <p:cNvSpPr/>
          <p:nvPr/>
        </p:nvSpPr>
        <p:spPr>
          <a:xfrm>
            <a:off x="1280370" y="4186307"/>
            <a:ext cx="302790" cy="29718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CuadroTexto 6">
            <a:extLst>
              <a:ext uri="{FF2B5EF4-FFF2-40B4-BE49-F238E27FC236}">
                <a16:creationId xmlns:a16="http://schemas.microsoft.com/office/drawing/2014/main" id="{138BA48B-2C5A-B742-9FCA-C96C27DAAA35}"/>
              </a:ext>
            </a:extLst>
          </p:cNvPr>
          <p:cNvSpPr txBox="1"/>
          <p:nvPr/>
        </p:nvSpPr>
        <p:spPr>
          <a:xfrm>
            <a:off x="1583160" y="4869951"/>
            <a:ext cx="9526274" cy="923330"/>
          </a:xfrm>
          <a:prstGeom prst="rect">
            <a:avLst/>
          </a:prstGeom>
          <a:noFill/>
        </p:spPr>
        <p:txBody>
          <a:bodyPr wrap="square" rtlCol="0">
            <a:spAutoFit/>
          </a:bodyPr>
          <a:lstStyle/>
          <a:p>
            <a:r>
              <a:rPr lang="es-ES" dirty="0">
                <a:latin typeface="Avenir Next LT Pro" panose="020B0504020202020204" pitchFamily="34" charset="0"/>
              </a:rPr>
              <a:t>El alumnado es capaz de aplicar y evaluar medidas para aumentar la eficiencia y la</a:t>
            </a:r>
          </a:p>
          <a:p>
            <a:r>
              <a:rPr lang="es-ES" dirty="0">
                <a:latin typeface="Avenir Next LT Pro" panose="020B0504020202020204" pitchFamily="34" charset="0"/>
              </a:rPr>
              <a:t>suficiencia energéticas en su esfera personal, y la cantidad de energía renovable en su matriz local.</a:t>
            </a:r>
          </a:p>
        </p:txBody>
      </p:sp>
      <p:sp>
        <p:nvSpPr>
          <p:cNvPr id="9" name="Elipse 8">
            <a:extLst>
              <a:ext uri="{FF2B5EF4-FFF2-40B4-BE49-F238E27FC236}">
                <a16:creationId xmlns:a16="http://schemas.microsoft.com/office/drawing/2014/main" id="{21EE1833-7171-4E47-9B9A-848EEE989C9E}"/>
              </a:ext>
            </a:extLst>
          </p:cNvPr>
          <p:cNvSpPr/>
          <p:nvPr/>
        </p:nvSpPr>
        <p:spPr>
          <a:xfrm>
            <a:off x="1280370" y="4872878"/>
            <a:ext cx="302790" cy="2971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3497440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AC75464-FAB2-4FD3-80F4-A3E2146274C9}"/>
              </a:ext>
            </a:extLst>
          </p:cNvPr>
          <p:cNvSpPr txBox="1"/>
          <p:nvPr/>
        </p:nvSpPr>
        <p:spPr>
          <a:xfrm>
            <a:off x="1600474" y="1165928"/>
            <a:ext cx="10394731" cy="830997"/>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2400" dirty="0">
                <a:latin typeface="Avenir Next LT Pro" panose="020B0504020202020204" pitchFamily="34" charset="0"/>
              </a:rPr>
              <a:t>Seguimos emitiendo CO</a:t>
            </a:r>
            <a:r>
              <a:rPr lang="es-ES" sz="1600" dirty="0">
                <a:latin typeface="Avenir Next LT Pro" panose="020B0504020202020204" pitchFamily="34" charset="0"/>
              </a:rPr>
              <a:t>2</a:t>
            </a:r>
            <a:r>
              <a:rPr lang="es-ES" sz="2400" dirty="0">
                <a:latin typeface="Avenir Next LT Pro" panose="020B0504020202020204" pitchFamily="34" charset="0"/>
              </a:rPr>
              <a:t> y otros gases de efecto invernadero sin parar, aumentando la temperatura media del planeta. </a:t>
            </a:r>
            <a:r>
              <a:rPr lang="es-ES" sz="2400" b="1" dirty="0">
                <a:latin typeface="Avenir Next LT Pro" panose="020B0504020202020204" pitchFamily="34" charset="0"/>
              </a:rPr>
              <a:t>¿Qué podemos hacer? </a:t>
            </a:r>
          </a:p>
        </p:txBody>
      </p:sp>
      <p:pic>
        <p:nvPicPr>
          <p:cNvPr id="8" name="Imagen 7">
            <a:extLst>
              <a:ext uri="{FF2B5EF4-FFF2-40B4-BE49-F238E27FC236}">
                <a16:creationId xmlns:a16="http://schemas.microsoft.com/office/drawing/2014/main" id="{D5169E5A-3EE9-4232-89ED-917831C75914}"/>
              </a:ext>
            </a:extLst>
          </p:cNvPr>
          <p:cNvPicPr>
            <a:picLocks noChangeAspect="1"/>
          </p:cNvPicPr>
          <p:nvPr/>
        </p:nvPicPr>
        <p:blipFill>
          <a:blip r:embed="rId3"/>
          <a:stretch>
            <a:fillRect/>
          </a:stretch>
        </p:blipFill>
        <p:spPr>
          <a:xfrm>
            <a:off x="10915205" y="116369"/>
            <a:ext cx="1080000" cy="194040"/>
          </a:xfrm>
          <a:prstGeom prst="rect">
            <a:avLst/>
          </a:prstGeom>
        </p:spPr>
      </p:pic>
      <p:sp>
        <p:nvSpPr>
          <p:cNvPr id="11" name="CuadroTexto 10">
            <a:extLst>
              <a:ext uri="{FF2B5EF4-FFF2-40B4-BE49-F238E27FC236}">
                <a16:creationId xmlns:a16="http://schemas.microsoft.com/office/drawing/2014/main" id="{9AAFE63F-28EC-4E99-8DD7-FA488E7599B7}"/>
              </a:ext>
            </a:extLst>
          </p:cNvPr>
          <p:cNvSpPr txBox="1"/>
          <p:nvPr/>
        </p:nvSpPr>
        <p:spPr>
          <a:xfrm>
            <a:off x="801430" y="523037"/>
            <a:ext cx="11054239" cy="81560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4700" dirty="0">
                <a:solidFill>
                  <a:schemeClr val="accent6">
                    <a:lumMod val="50000"/>
                  </a:schemeClr>
                </a:solidFill>
                <a:latin typeface="Avenir Black" panose="020B0803020203020204" pitchFamily="34" charset="-78"/>
                <a:cs typeface="Avenir Black" panose="020B0803020203020204" pitchFamily="34" charset="-78"/>
              </a:rPr>
              <a:t>EMISIONES DE CO</a:t>
            </a:r>
            <a:r>
              <a:rPr lang="es-ES" sz="4700" baseline="-25000" dirty="0">
                <a:solidFill>
                  <a:schemeClr val="accent6">
                    <a:lumMod val="50000"/>
                  </a:schemeClr>
                </a:solidFill>
                <a:latin typeface="Avenir Black" panose="020B0803020203020204" pitchFamily="34" charset="-78"/>
                <a:cs typeface="Avenir Black" panose="020B0803020203020204" pitchFamily="34" charset="-78"/>
              </a:rPr>
              <a:t>2</a:t>
            </a:r>
            <a:r>
              <a:rPr lang="es-ES" sz="4700" dirty="0">
                <a:solidFill>
                  <a:schemeClr val="accent6">
                    <a:lumMod val="50000"/>
                  </a:schemeClr>
                </a:solidFill>
                <a:latin typeface="Avenir Black" panose="020B0803020203020204" pitchFamily="34" charset="-78"/>
                <a:cs typeface="Avenir Black" panose="020B0803020203020204" pitchFamily="34" charset="-78"/>
              </a:rPr>
              <a:t> EN EL MUNDO</a:t>
            </a:r>
          </a:p>
        </p:txBody>
      </p:sp>
      <p:pic>
        <p:nvPicPr>
          <p:cNvPr id="4" name="Imagen 3">
            <a:extLst>
              <a:ext uri="{FF2B5EF4-FFF2-40B4-BE49-F238E27FC236}">
                <a16:creationId xmlns:a16="http://schemas.microsoft.com/office/drawing/2014/main" id="{B11D2939-5859-4281-AF46-BCF17FA05168}"/>
              </a:ext>
            </a:extLst>
          </p:cNvPr>
          <p:cNvPicPr>
            <a:picLocks noChangeAspect="1"/>
          </p:cNvPicPr>
          <p:nvPr/>
        </p:nvPicPr>
        <p:blipFill rotWithShape="1">
          <a:blip r:embed="rId4"/>
          <a:srcRect r="49655" b="5932"/>
          <a:stretch/>
        </p:blipFill>
        <p:spPr>
          <a:xfrm>
            <a:off x="827861" y="2086632"/>
            <a:ext cx="5538649" cy="4067832"/>
          </a:xfrm>
          <a:prstGeom prst="rect">
            <a:avLst/>
          </a:prstGeom>
        </p:spPr>
      </p:pic>
      <p:sp>
        <p:nvSpPr>
          <p:cNvPr id="2" name="Rectángulo 1">
            <a:extLst>
              <a:ext uri="{FF2B5EF4-FFF2-40B4-BE49-F238E27FC236}">
                <a16:creationId xmlns:a16="http://schemas.microsoft.com/office/drawing/2014/main" id="{66B5249B-D54D-4548-A59E-470E42BAF777}"/>
              </a:ext>
            </a:extLst>
          </p:cNvPr>
          <p:cNvSpPr/>
          <p:nvPr/>
        </p:nvSpPr>
        <p:spPr>
          <a:xfrm>
            <a:off x="1703070" y="5383530"/>
            <a:ext cx="1920240" cy="697230"/>
          </a:xfrm>
          <a:prstGeom prst="rect">
            <a:avLst/>
          </a:prstGeom>
          <a:noFill/>
          <a:ln w="5715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 name="CuadroTexto 2">
            <a:extLst>
              <a:ext uri="{FF2B5EF4-FFF2-40B4-BE49-F238E27FC236}">
                <a16:creationId xmlns:a16="http://schemas.microsoft.com/office/drawing/2014/main" id="{5F97EF83-E745-4B95-AEF7-08E60DFF0276}"/>
              </a:ext>
            </a:extLst>
          </p:cNvPr>
          <p:cNvSpPr txBox="1"/>
          <p:nvPr/>
        </p:nvSpPr>
        <p:spPr>
          <a:xfrm>
            <a:off x="1703070" y="5053308"/>
            <a:ext cx="1920240" cy="338554"/>
          </a:xfrm>
          <a:prstGeom prst="rect">
            <a:avLst/>
          </a:prstGeom>
          <a:noFill/>
        </p:spPr>
        <p:txBody>
          <a:bodyPr wrap="square" rtlCol="0">
            <a:spAutoFit/>
          </a:bodyPr>
          <a:lstStyle/>
          <a:p>
            <a:r>
              <a:rPr lang="en-US" sz="1600" dirty="0">
                <a:solidFill>
                  <a:schemeClr val="accent1"/>
                </a:solidFill>
              </a:rPr>
              <a:t>Era preindustrial. </a:t>
            </a:r>
          </a:p>
        </p:txBody>
      </p:sp>
      <p:pic>
        <p:nvPicPr>
          <p:cNvPr id="9" name="Marcador de contenido 10">
            <a:extLst>
              <a:ext uri="{FF2B5EF4-FFF2-40B4-BE49-F238E27FC236}">
                <a16:creationId xmlns:a16="http://schemas.microsoft.com/office/drawing/2014/main" id="{E2599A4C-0E55-4BC0-9092-E71D819D321C}"/>
              </a:ext>
            </a:extLst>
          </p:cNvPr>
          <p:cNvPicPr>
            <a:picLocks noChangeAspect="1"/>
          </p:cNvPicPr>
          <p:nvPr/>
        </p:nvPicPr>
        <p:blipFill rotWithShape="1">
          <a:blip r:embed="rId5"/>
          <a:srcRect t="12713"/>
          <a:stretch/>
        </p:blipFill>
        <p:spPr>
          <a:xfrm>
            <a:off x="6797840" y="2343151"/>
            <a:ext cx="5057829" cy="4067832"/>
          </a:xfrm>
          <a:prstGeom prst="rect">
            <a:avLst/>
          </a:prstGeom>
        </p:spPr>
      </p:pic>
      <p:sp>
        <p:nvSpPr>
          <p:cNvPr id="5" name="CuadroTexto 4">
            <a:extLst>
              <a:ext uri="{FF2B5EF4-FFF2-40B4-BE49-F238E27FC236}">
                <a16:creationId xmlns:a16="http://schemas.microsoft.com/office/drawing/2014/main" id="{E56945B3-BFE2-4459-B576-8F409C606CB2}"/>
              </a:ext>
            </a:extLst>
          </p:cNvPr>
          <p:cNvSpPr txBox="1"/>
          <p:nvPr/>
        </p:nvSpPr>
        <p:spPr>
          <a:xfrm>
            <a:off x="1062990" y="2194163"/>
            <a:ext cx="3337560" cy="369332"/>
          </a:xfrm>
          <a:prstGeom prst="rect">
            <a:avLst/>
          </a:prstGeom>
          <a:solidFill>
            <a:schemeClr val="bg1"/>
          </a:solidFill>
        </p:spPr>
        <p:txBody>
          <a:bodyPr wrap="square" rtlCol="0">
            <a:spAutoFit/>
          </a:bodyPr>
          <a:lstStyle/>
          <a:p>
            <a:r>
              <a:rPr lang="en-US" dirty="0" err="1">
                <a:solidFill>
                  <a:schemeClr val="accent2"/>
                </a:solidFill>
              </a:rPr>
              <a:t>Emisiones</a:t>
            </a:r>
            <a:r>
              <a:rPr lang="en-US" dirty="0">
                <a:solidFill>
                  <a:schemeClr val="accent2"/>
                </a:solidFill>
              </a:rPr>
              <a:t> </a:t>
            </a:r>
            <a:r>
              <a:rPr lang="en-US" dirty="0" err="1">
                <a:solidFill>
                  <a:schemeClr val="accent2"/>
                </a:solidFill>
              </a:rPr>
              <a:t>anuales</a:t>
            </a:r>
            <a:r>
              <a:rPr lang="en-US" dirty="0">
                <a:solidFill>
                  <a:schemeClr val="accent2"/>
                </a:solidFill>
              </a:rPr>
              <a:t> de CO2</a:t>
            </a:r>
          </a:p>
        </p:txBody>
      </p:sp>
      <p:sp>
        <p:nvSpPr>
          <p:cNvPr id="10" name="CuadroTexto 9">
            <a:extLst>
              <a:ext uri="{FF2B5EF4-FFF2-40B4-BE49-F238E27FC236}">
                <a16:creationId xmlns:a16="http://schemas.microsoft.com/office/drawing/2014/main" id="{138E7DD2-A23B-4C56-81AA-1A1D83D6EE9C}"/>
              </a:ext>
            </a:extLst>
          </p:cNvPr>
          <p:cNvSpPr txBox="1"/>
          <p:nvPr/>
        </p:nvSpPr>
        <p:spPr>
          <a:xfrm>
            <a:off x="7033260" y="2243179"/>
            <a:ext cx="4579620" cy="369332"/>
          </a:xfrm>
          <a:prstGeom prst="rect">
            <a:avLst/>
          </a:prstGeom>
          <a:solidFill>
            <a:schemeClr val="bg1"/>
          </a:solidFill>
        </p:spPr>
        <p:txBody>
          <a:bodyPr wrap="square" rtlCol="0">
            <a:spAutoFit/>
          </a:bodyPr>
          <a:lstStyle/>
          <a:p>
            <a:r>
              <a:rPr lang="en-US" dirty="0" err="1">
                <a:solidFill>
                  <a:schemeClr val="accent2"/>
                </a:solidFill>
              </a:rPr>
              <a:t>Registro</a:t>
            </a:r>
            <a:r>
              <a:rPr lang="en-US" dirty="0">
                <a:solidFill>
                  <a:schemeClr val="accent2"/>
                </a:solidFill>
              </a:rPr>
              <a:t> de </a:t>
            </a:r>
            <a:r>
              <a:rPr lang="en-US" dirty="0" err="1">
                <a:solidFill>
                  <a:schemeClr val="accent2"/>
                </a:solidFill>
              </a:rPr>
              <a:t>temperaturas</a:t>
            </a:r>
            <a:r>
              <a:rPr lang="en-US" dirty="0">
                <a:solidFill>
                  <a:schemeClr val="accent2"/>
                </a:solidFill>
              </a:rPr>
              <a:t> medias </a:t>
            </a:r>
            <a:r>
              <a:rPr lang="en-US" dirty="0" err="1">
                <a:solidFill>
                  <a:schemeClr val="accent2"/>
                </a:solidFill>
              </a:rPr>
              <a:t>anuales</a:t>
            </a:r>
            <a:endParaRPr lang="en-US" dirty="0">
              <a:solidFill>
                <a:schemeClr val="accent2"/>
              </a:solidFill>
            </a:endParaRPr>
          </a:p>
        </p:txBody>
      </p:sp>
    </p:spTree>
    <p:extLst>
      <p:ext uri="{BB962C8B-B14F-4D97-AF65-F5344CB8AC3E}">
        <p14:creationId xmlns:p14="http://schemas.microsoft.com/office/powerpoint/2010/main" val="1484233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0E9250D8-47A5-4F81-A6B0-03EB340D1B26}"/>
              </a:ext>
            </a:extLst>
          </p:cNvPr>
          <p:cNvSpPr txBox="1"/>
          <p:nvPr/>
        </p:nvSpPr>
        <p:spPr>
          <a:xfrm>
            <a:off x="652329" y="389849"/>
            <a:ext cx="11265768" cy="156966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4700" dirty="0">
                <a:solidFill>
                  <a:schemeClr val="accent6">
                    <a:lumMod val="50000"/>
                  </a:schemeClr>
                </a:solidFill>
                <a:latin typeface="Avenir Black" panose="020B0803020203020204" pitchFamily="34" charset="-78"/>
                <a:cs typeface="Avenir Black" panose="020B0803020203020204" pitchFamily="34" charset="-78"/>
              </a:rPr>
              <a:t>¿De dónde vienen las emisiones de Gases de Efecto Invernadero (GEI)?</a:t>
            </a:r>
          </a:p>
        </p:txBody>
      </p:sp>
      <p:pic>
        <p:nvPicPr>
          <p:cNvPr id="6" name="Imagen 5">
            <a:extLst>
              <a:ext uri="{FF2B5EF4-FFF2-40B4-BE49-F238E27FC236}">
                <a16:creationId xmlns:a16="http://schemas.microsoft.com/office/drawing/2014/main" id="{178C4AC0-05C1-472C-8143-B09269C087B9}"/>
              </a:ext>
            </a:extLst>
          </p:cNvPr>
          <p:cNvPicPr>
            <a:picLocks noChangeAspect="1"/>
          </p:cNvPicPr>
          <p:nvPr/>
        </p:nvPicPr>
        <p:blipFill>
          <a:blip r:embed="rId3"/>
          <a:stretch>
            <a:fillRect/>
          </a:stretch>
        </p:blipFill>
        <p:spPr>
          <a:xfrm>
            <a:off x="358337" y="2237740"/>
            <a:ext cx="3676650" cy="4343400"/>
          </a:xfrm>
          <a:prstGeom prst="rect">
            <a:avLst/>
          </a:prstGeom>
        </p:spPr>
      </p:pic>
      <p:sp>
        <p:nvSpPr>
          <p:cNvPr id="2" name="CuadroTexto 1">
            <a:extLst>
              <a:ext uri="{FF2B5EF4-FFF2-40B4-BE49-F238E27FC236}">
                <a16:creationId xmlns:a16="http://schemas.microsoft.com/office/drawing/2014/main" id="{56BC5F0A-FBBE-4DE0-8A2E-A0415919581E}"/>
              </a:ext>
            </a:extLst>
          </p:cNvPr>
          <p:cNvSpPr txBox="1"/>
          <p:nvPr/>
        </p:nvSpPr>
        <p:spPr>
          <a:xfrm>
            <a:off x="6096000" y="1976130"/>
            <a:ext cx="4423410" cy="523220"/>
          </a:xfrm>
          <a:prstGeom prst="rect">
            <a:avLst/>
          </a:prstGeom>
          <a:noFill/>
        </p:spPr>
        <p:txBody>
          <a:bodyPr wrap="square" rtlCol="0">
            <a:spAutoFit/>
          </a:bodyPr>
          <a:lstStyle/>
          <a:p>
            <a:r>
              <a:rPr lang="en-US" sz="2800" b="1" dirty="0">
                <a:solidFill>
                  <a:schemeClr val="accent2"/>
                </a:solidFill>
              </a:rPr>
              <a:t>EMISIONES POR SECTOR</a:t>
            </a:r>
          </a:p>
        </p:txBody>
      </p:sp>
      <p:pic>
        <p:nvPicPr>
          <p:cNvPr id="1028" name="Picture 4" descr="Emissions by sector - Our World in Data">
            <a:extLst>
              <a:ext uri="{FF2B5EF4-FFF2-40B4-BE49-F238E27FC236}">
                <a16:creationId xmlns:a16="http://schemas.microsoft.com/office/drawing/2014/main" id="{4C2BAC2E-043B-4F64-813F-1E66103563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867"/>
          <a:stretch/>
        </p:blipFill>
        <p:spPr bwMode="auto">
          <a:xfrm>
            <a:off x="4518463" y="2487920"/>
            <a:ext cx="7315200" cy="43434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Emissions by sector - Our World in Data">
            <a:extLst>
              <a:ext uri="{FF2B5EF4-FFF2-40B4-BE49-F238E27FC236}">
                <a16:creationId xmlns:a16="http://schemas.microsoft.com/office/drawing/2014/main" id="{1D6ADB0F-4A1A-46DC-B10F-3A0AF7A5C67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7058" b="91264"/>
          <a:stretch/>
        </p:blipFill>
        <p:spPr bwMode="auto">
          <a:xfrm>
            <a:off x="10477303" y="5647693"/>
            <a:ext cx="678180" cy="433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378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2DFCC"/>
        </a:solidFill>
        <a:effectLst/>
      </p:bgPr>
    </p:bg>
    <p:spTree>
      <p:nvGrpSpPr>
        <p:cNvPr id="1" name=""/>
        <p:cNvGrpSpPr/>
        <p:nvPr/>
      </p:nvGrpSpPr>
      <p:grpSpPr>
        <a:xfrm>
          <a:off x="0" y="0"/>
          <a:ext cx="0" cy="0"/>
          <a:chOff x="0" y="0"/>
          <a:chExt cx="0" cy="0"/>
        </a:xfrm>
      </p:grpSpPr>
      <p:sp>
        <p:nvSpPr>
          <p:cNvPr id="13" name="Elipse 12"/>
          <p:cNvSpPr/>
          <p:nvPr/>
        </p:nvSpPr>
        <p:spPr>
          <a:xfrm>
            <a:off x="-122402" y="-260770"/>
            <a:ext cx="4053270" cy="410153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dirty="0"/>
          </a:p>
        </p:txBody>
      </p:sp>
      <p:sp>
        <p:nvSpPr>
          <p:cNvPr id="5" name="Título 4"/>
          <p:cNvSpPr>
            <a:spLocks noGrp="1"/>
          </p:cNvSpPr>
          <p:nvPr>
            <p:ph type="ctrTitle" idx="4294967295"/>
          </p:nvPr>
        </p:nvSpPr>
        <p:spPr>
          <a:xfrm>
            <a:off x="-27406" y="606374"/>
            <a:ext cx="4053270" cy="2966593"/>
          </a:xfrm>
        </p:spPr>
        <p:txBody>
          <a:bodyPr>
            <a:normAutofit/>
          </a:bodyPr>
          <a:lstStyle/>
          <a:p>
            <a:pPr algn="ctr"/>
            <a:r>
              <a:rPr lang="es-ES" b="1" dirty="0">
                <a:solidFill>
                  <a:schemeClr val="bg1"/>
                </a:solidFill>
                <a:latin typeface="Avenir Next LT Pro" panose="020B0504020202020204" pitchFamily="34" charset="0"/>
              </a:rPr>
              <a:t>Combustibles fósiles</a:t>
            </a:r>
            <a:br>
              <a:rPr lang="es-ES" b="1" dirty="0">
                <a:solidFill>
                  <a:schemeClr val="bg1"/>
                </a:solidFill>
                <a:latin typeface="Avenir Next LT Pro" panose="020B0504020202020204" pitchFamily="34" charset="0"/>
              </a:rPr>
            </a:br>
            <a:r>
              <a:rPr lang="es-ES" b="1" dirty="0">
                <a:solidFill>
                  <a:schemeClr val="bg1"/>
                </a:solidFill>
                <a:latin typeface="Avenir Next LT Pro" panose="020B0504020202020204" pitchFamily="34" charset="0"/>
              </a:rPr>
              <a:t>1</a:t>
            </a:r>
          </a:p>
        </p:txBody>
      </p:sp>
      <p:sp>
        <p:nvSpPr>
          <p:cNvPr id="3" name="CuadroTexto 2">
            <a:extLst>
              <a:ext uri="{FF2B5EF4-FFF2-40B4-BE49-F238E27FC236}">
                <a16:creationId xmlns:a16="http://schemas.microsoft.com/office/drawing/2014/main" id="{0D8B4F41-5F6B-624F-B204-F4DBF3C242FE}"/>
              </a:ext>
            </a:extLst>
          </p:cNvPr>
          <p:cNvSpPr txBox="1"/>
          <p:nvPr/>
        </p:nvSpPr>
        <p:spPr>
          <a:xfrm>
            <a:off x="1219601" y="6266333"/>
            <a:ext cx="8668079" cy="369332"/>
          </a:xfrm>
          <a:prstGeom prst="rect">
            <a:avLst/>
          </a:prstGeom>
          <a:solidFill>
            <a:schemeClr val="bg1"/>
          </a:solidFill>
        </p:spPr>
        <p:txBody>
          <a:bodyPr wrap="none" rtlCol="0">
            <a:spAutoFit/>
          </a:bodyPr>
          <a:lstStyle/>
          <a:p>
            <a:r>
              <a:rPr lang="es-ES" b="1" dirty="0">
                <a:solidFill>
                  <a:schemeClr val="accent6">
                    <a:lumMod val="50000"/>
                  </a:schemeClr>
                </a:solidFill>
                <a:latin typeface="Avenir" pitchFamily="50" charset="0"/>
              </a:rPr>
              <a:t>Amplía tus conocimientos: </a:t>
            </a:r>
            <a:r>
              <a:rPr lang="es-ES" dirty="0">
                <a:solidFill>
                  <a:schemeClr val="accent2">
                    <a:lumMod val="50000"/>
                  </a:schemeClr>
                </a:solidFill>
                <a:latin typeface="Avenir" pitchFamily="50" charset="0"/>
                <a:hlinkClick r:id="rId3">
                  <a:extLst>
                    <a:ext uri="{A12FA001-AC4F-418D-AE19-62706E023703}">
                      <ahyp:hlinkClr xmlns:ahyp="http://schemas.microsoft.com/office/drawing/2018/hyperlinkcolor" val="tx"/>
                    </a:ext>
                  </a:extLst>
                </a:hlinkClick>
              </a:rPr>
              <a:t>https://educaclima.com/recurso/descubre-la-energia/</a:t>
            </a:r>
            <a:endParaRPr lang="es-ES" dirty="0">
              <a:solidFill>
                <a:schemeClr val="accent2">
                  <a:lumMod val="50000"/>
                </a:schemeClr>
              </a:solidFill>
              <a:latin typeface="Avenir" pitchFamily="50" charset="0"/>
            </a:endParaRPr>
          </a:p>
        </p:txBody>
      </p:sp>
      <p:sp>
        <p:nvSpPr>
          <p:cNvPr id="7" name="Rectángulo 6"/>
          <p:cNvSpPr/>
          <p:nvPr/>
        </p:nvSpPr>
        <p:spPr>
          <a:xfrm>
            <a:off x="1219601" y="4474414"/>
            <a:ext cx="10720151" cy="1354025"/>
          </a:xfrm>
          <a:prstGeom prst="rect">
            <a:avLst/>
          </a:prstGeom>
        </p:spPr>
        <p:txBody>
          <a:bodyPr wrap="square">
            <a:spAutoFit/>
          </a:bodyPr>
          <a:lstStyle/>
          <a:p>
            <a:pPr>
              <a:lnSpc>
                <a:spcPct val="107000"/>
              </a:lnSpc>
              <a:spcAft>
                <a:spcPts val="800"/>
              </a:spcAft>
            </a:pPr>
            <a:r>
              <a:rPr lang="es-ES" sz="4400" b="1" dirty="0">
                <a:solidFill>
                  <a:schemeClr val="accent6">
                    <a:lumMod val="50000"/>
                  </a:schemeClr>
                </a:solidFill>
                <a:latin typeface="Avenir Black" panose="020B0803020203020204" pitchFamily="34" charset="-78"/>
                <a:cs typeface="Avenir Black" panose="020B0803020203020204" pitchFamily="34" charset="-78"/>
              </a:rPr>
              <a:t>Piensa </a:t>
            </a:r>
            <a:r>
              <a:rPr lang="es-ES" sz="4400" dirty="0">
                <a:solidFill>
                  <a:schemeClr val="accent6">
                    <a:lumMod val="50000"/>
                  </a:schemeClr>
                </a:solidFill>
                <a:latin typeface="Avenir Black" panose="020B0803020203020204" pitchFamily="34" charset="-78"/>
                <a:cs typeface="Avenir Black" panose="020B0803020203020204" pitchFamily="34" charset="-78"/>
              </a:rPr>
              <a:t>sobre: </a:t>
            </a:r>
          </a:p>
          <a:p>
            <a:pPr>
              <a:lnSpc>
                <a:spcPct val="107000"/>
              </a:lnSpc>
              <a:spcAft>
                <a:spcPts val="800"/>
              </a:spcAft>
            </a:pPr>
            <a:r>
              <a:rPr lang="es-ES" sz="2800" dirty="0">
                <a:solidFill>
                  <a:schemeClr val="accent6">
                    <a:lumMod val="50000"/>
                  </a:schemeClr>
                </a:solidFill>
                <a:latin typeface="Avenir Next LT Pro" panose="020B0504020202020204" pitchFamily="34" charset="0"/>
              </a:rPr>
              <a:t>1) Localización     2) Agotabilidad     3) Impactos ambientales </a:t>
            </a:r>
          </a:p>
        </p:txBody>
      </p:sp>
      <p:pic>
        <p:nvPicPr>
          <p:cNvPr id="11" name="Gráfico 10" descr="Piezas de rompecabezas">
            <a:extLst>
              <a:ext uri="{FF2B5EF4-FFF2-40B4-BE49-F238E27FC236}">
                <a16:creationId xmlns:a16="http://schemas.microsoft.com/office/drawing/2014/main" id="{EA380CB2-D528-4407-AEA7-CEF336108DB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607656">
            <a:off x="252248" y="4333434"/>
            <a:ext cx="1002331" cy="1002331"/>
          </a:xfrm>
          <a:prstGeom prst="rect">
            <a:avLst/>
          </a:prstGeom>
        </p:spPr>
      </p:pic>
      <p:pic>
        <p:nvPicPr>
          <p:cNvPr id="4" name="Imagen 3">
            <a:extLst>
              <a:ext uri="{FF2B5EF4-FFF2-40B4-BE49-F238E27FC236}">
                <a16:creationId xmlns:a16="http://schemas.microsoft.com/office/drawing/2014/main" id="{21A56840-1457-4C6F-BC11-1B3BF8AAA853}"/>
              </a:ext>
            </a:extLst>
          </p:cNvPr>
          <p:cNvPicPr>
            <a:picLocks noChangeAspect="1"/>
          </p:cNvPicPr>
          <p:nvPr/>
        </p:nvPicPr>
        <p:blipFill>
          <a:blip r:embed="rId6"/>
          <a:stretch>
            <a:fillRect/>
          </a:stretch>
        </p:blipFill>
        <p:spPr>
          <a:xfrm>
            <a:off x="4200197" y="361508"/>
            <a:ext cx="6019800" cy="3981450"/>
          </a:xfrm>
          <a:prstGeom prst="rect">
            <a:avLst/>
          </a:prstGeom>
        </p:spPr>
      </p:pic>
    </p:spTree>
    <p:extLst>
      <p:ext uri="{BB962C8B-B14F-4D97-AF65-F5344CB8AC3E}">
        <p14:creationId xmlns:p14="http://schemas.microsoft.com/office/powerpoint/2010/main" val="2002191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8D867D2-6B29-1D4E-8A09-5DAAC524B62C}"/>
              </a:ext>
            </a:extLst>
          </p:cNvPr>
          <p:cNvSpPr txBox="1"/>
          <p:nvPr/>
        </p:nvSpPr>
        <p:spPr>
          <a:xfrm>
            <a:off x="4237658" y="948292"/>
            <a:ext cx="7809391" cy="92333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5400" b="1" dirty="0">
                <a:solidFill>
                  <a:schemeClr val="accent2"/>
                </a:solidFill>
                <a:latin typeface="Avenir Next LT Pro" panose="020B0504020202020204" pitchFamily="34" charset="0"/>
              </a:rPr>
              <a:t>¿Para qué se utilizan?</a:t>
            </a:r>
          </a:p>
        </p:txBody>
      </p:sp>
      <p:sp>
        <p:nvSpPr>
          <p:cNvPr id="6" name="Rectángulo 5"/>
          <p:cNvSpPr/>
          <p:nvPr/>
        </p:nvSpPr>
        <p:spPr>
          <a:xfrm>
            <a:off x="5116590" y="3793316"/>
            <a:ext cx="1438544"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Luz</a:t>
            </a:r>
          </a:p>
        </p:txBody>
      </p:sp>
      <p:sp>
        <p:nvSpPr>
          <p:cNvPr id="7" name="Rectángulo 6"/>
          <p:cNvSpPr/>
          <p:nvPr/>
        </p:nvSpPr>
        <p:spPr>
          <a:xfrm>
            <a:off x="9280954" y="3391641"/>
            <a:ext cx="2443156"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Calefacción</a:t>
            </a:r>
          </a:p>
        </p:txBody>
      </p:sp>
      <p:sp>
        <p:nvSpPr>
          <p:cNvPr id="8" name="Rectángulo 7"/>
          <p:cNvSpPr/>
          <p:nvPr/>
        </p:nvSpPr>
        <p:spPr>
          <a:xfrm>
            <a:off x="587691" y="4022474"/>
            <a:ext cx="3690016" cy="651140"/>
          </a:xfrm>
          <a:prstGeom prst="rect">
            <a:avLst/>
          </a:prstGeom>
          <a:solidFill>
            <a:schemeClr val="accent5">
              <a:lumMod val="40000"/>
              <a:lumOff val="60000"/>
            </a:schemeClr>
          </a:solidFill>
          <a:ln>
            <a:noFill/>
          </a:ln>
        </p:spPr>
        <p:txBody>
          <a:bodyPr wrap="square">
            <a:spAutoFit/>
          </a:bodyPr>
          <a:lstStyle/>
          <a:p>
            <a:pPr algn="ctr">
              <a:lnSpc>
                <a:spcPct val="107000"/>
              </a:lnSpc>
              <a:spcAft>
                <a:spcPts val="800"/>
              </a:spcAft>
            </a:pPr>
            <a:r>
              <a:rPr lang="es-ES" sz="3600" dirty="0">
                <a:solidFill>
                  <a:schemeClr val="accent5">
                    <a:lumMod val="50000"/>
                  </a:schemeClr>
                </a:solidFill>
                <a:latin typeface="Avenir Next LT Pro" panose="020B0504020202020204" pitchFamily="34" charset="0"/>
              </a:rPr>
              <a:t>Energía eléctrica</a:t>
            </a:r>
          </a:p>
        </p:txBody>
      </p:sp>
      <p:sp>
        <p:nvSpPr>
          <p:cNvPr id="11" name="Rectángulo 10"/>
          <p:cNvSpPr/>
          <p:nvPr/>
        </p:nvSpPr>
        <p:spPr>
          <a:xfrm>
            <a:off x="6171822" y="4617162"/>
            <a:ext cx="1755442"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Coches</a:t>
            </a:r>
          </a:p>
        </p:txBody>
      </p:sp>
      <p:sp>
        <p:nvSpPr>
          <p:cNvPr id="12" name="Rectángulo 11"/>
          <p:cNvSpPr/>
          <p:nvPr/>
        </p:nvSpPr>
        <p:spPr>
          <a:xfrm>
            <a:off x="6954657" y="5401176"/>
            <a:ext cx="1755442"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Acero</a:t>
            </a:r>
          </a:p>
        </p:txBody>
      </p:sp>
      <p:sp>
        <p:nvSpPr>
          <p:cNvPr id="13" name="Rectángulo 12"/>
          <p:cNvSpPr/>
          <p:nvPr/>
        </p:nvSpPr>
        <p:spPr>
          <a:xfrm>
            <a:off x="807261" y="4744757"/>
            <a:ext cx="3859332" cy="651140"/>
          </a:xfrm>
          <a:prstGeom prst="rect">
            <a:avLst/>
          </a:prstGeom>
          <a:solidFill>
            <a:schemeClr val="accent5">
              <a:lumMod val="40000"/>
              <a:lumOff val="60000"/>
            </a:schemeClr>
          </a:solidFill>
          <a:ln>
            <a:noFill/>
          </a:ln>
        </p:spPr>
        <p:txBody>
          <a:bodyPr wrap="square">
            <a:spAutoFit/>
          </a:bodyPr>
          <a:lstStyle/>
          <a:p>
            <a:pPr algn="ctr">
              <a:lnSpc>
                <a:spcPct val="107000"/>
              </a:lnSpc>
              <a:spcAft>
                <a:spcPts val="800"/>
              </a:spcAft>
            </a:pPr>
            <a:r>
              <a:rPr lang="es-ES" sz="3600" dirty="0">
                <a:solidFill>
                  <a:schemeClr val="accent5">
                    <a:lumMod val="50000"/>
                  </a:schemeClr>
                </a:solidFill>
                <a:latin typeface="Avenir Next LT Pro" panose="020B0504020202020204" pitchFamily="34" charset="0"/>
              </a:rPr>
              <a:t>Transporte          </a:t>
            </a:r>
          </a:p>
        </p:txBody>
      </p:sp>
      <p:sp>
        <p:nvSpPr>
          <p:cNvPr id="14" name="Rectángulo 13"/>
          <p:cNvSpPr/>
          <p:nvPr/>
        </p:nvSpPr>
        <p:spPr>
          <a:xfrm>
            <a:off x="8683855" y="4317010"/>
            <a:ext cx="2268989"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Ladrillos</a:t>
            </a:r>
          </a:p>
        </p:txBody>
      </p:sp>
      <p:sp>
        <p:nvSpPr>
          <p:cNvPr id="15" name="Rectángulo 14"/>
          <p:cNvSpPr/>
          <p:nvPr/>
        </p:nvSpPr>
        <p:spPr>
          <a:xfrm>
            <a:off x="1056364" y="5470308"/>
            <a:ext cx="3859332" cy="651140"/>
          </a:xfrm>
          <a:prstGeom prst="rect">
            <a:avLst/>
          </a:prstGeom>
          <a:solidFill>
            <a:schemeClr val="accent5">
              <a:lumMod val="40000"/>
              <a:lumOff val="60000"/>
            </a:schemeClr>
          </a:solidFill>
          <a:ln>
            <a:noFill/>
          </a:ln>
        </p:spPr>
        <p:txBody>
          <a:bodyPr wrap="square">
            <a:spAutoFit/>
          </a:bodyPr>
          <a:lstStyle/>
          <a:p>
            <a:pPr algn="ctr">
              <a:lnSpc>
                <a:spcPct val="107000"/>
              </a:lnSpc>
              <a:spcAft>
                <a:spcPts val="800"/>
              </a:spcAft>
            </a:pPr>
            <a:r>
              <a:rPr lang="es-ES" sz="3600" dirty="0">
                <a:solidFill>
                  <a:schemeClr val="accent5">
                    <a:lumMod val="50000"/>
                  </a:schemeClr>
                </a:solidFill>
                <a:latin typeface="Avenir Next LT Pro" panose="020B0504020202020204" pitchFamily="34" charset="0"/>
              </a:rPr>
              <a:t>Calor</a:t>
            </a:r>
          </a:p>
        </p:txBody>
      </p:sp>
      <p:sp>
        <p:nvSpPr>
          <p:cNvPr id="16" name="Rectángulo 15"/>
          <p:cNvSpPr/>
          <p:nvPr/>
        </p:nvSpPr>
        <p:spPr>
          <a:xfrm>
            <a:off x="6293145" y="2357976"/>
            <a:ext cx="1830172"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Aviones</a:t>
            </a:r>
          </a:p>
        </p:txBody>
      </p:sp>
      <p:sp>
        <p:nvSpPr>
          <p:cNvPr id="17" name="Rectángulo 16"/>
          <p:cNvSpPr/>
          <p:nvPr/>
        </p:nvSpPr>
        <p:spPr>
          <a:xfrm>
            <a:off x="6879927" y="3348685"/>
            <a:ext cx="1830172"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Barcos</a:t>
            </a:r>
          </a:p>
        </p:txBody>
      </p:sp>
      <p:sp>
        <p:nvSpPr>
          <p:cNvPr id="18" name="Rectángulo 17"/>
          <p:cNvSpPr/>
          <p:nvPr/>
        </p:nvSpPr>
        <p:spPr>
          <a:xfrm>
            <a:off x="9440523" y="5242379"/>
            <a:ext cx="1843019" cy="594458"/>
          </a:xfrm>
          <a:prstGeom prst="rect">
            <a:avLst/>
          </a:prstGeom>
          <a:solidFill>
            <a:srgbClr val="E2DFCC"/>
          </a:solidFill>
          <a:ln>
            <a:noFill/>
          </a:ln>
        </p:spPr>
        <p:txBody>
          <a:bodyPr wrap="square">
            <a:spAutoFit/>
          </a:bodyPr>
          <a:lstStyle/>
          <a:p>
            <a:pPr algn="ctr">
              <a:lnSpc>
                <a:spcPct val="107000"/>
              </a:lnSpc>
              <a:spcAft>
                <a:spcPts val="800"/>
              </a:spcAft>
            </a:pPr>
            <a:r>
              <a:rPr lang="es-ES" sz="3200" dirty="0"/>
              <a:t>Cem</a:t>
            </a:r>
            <a:r>
              <a:rPr lang="es-ES" sz="3200" dirty="0">
                <a:latin typeface="Avenir Next LT Pro" panose="020B0504020202020204" pitchFamily="34" charset="0"/>
              </a:rPr>
              <a:t>ento</a:t>
            </a:r>
          </a:p>
        </p:txBody>
      </p:sp>
      <p:sp>
        <p:nvSpPr>
          <p:cNvPr id="19" name="Rectángulo 18"/>
          <p:cNvSpPr/>
          <p:nvPr/>
        </p:nvSpPr>
        <p:spPr>
          <a:xfrm>
            <a:off x="8902581" y="2350962"/>
            <a:ext cx="2181366" cy="589072"/>
          </a:xfrm>
          <a:prstGeom prst="rect">
            <a:avLst/>
          </a:prstGeom>
          <a:solidFill>
            <a:srgbClr val="E2DFCC"/>
          </a:solidFill>
          <a:ln>
            <a:noFill/>
          </a:ln>
        </p:spPr>
        <p:txBody>
          <a:bodyPr wrap="square">
            <a:spAutoFit/>
          </a:bodyPr>
          <a:lstStyle/>
          <a:p>
            <a:pPr algn="ctr">
              <a:lnSpc>
                <a:spcPct val="107000"/>
              </a:lnSpc>
              <a:spcAft>
                <a:spcPts val="800"/>
              </a:spcAft>
            </a:pPr>
            <a:r>
              <a:rPr lang="es-ES" sz="3200" dirty="0">
                <a:latin typeface="Avenir Next LT Pro" panose="020B0504020202020204" pitchFamily="34" charset="0"/>
              </a:rPr>
              <a:t>Camiones</a:t>
            </a:r>
          </a:p>
        </p:txBody>
      </p:sp>
      <p:sp>
        <p:nvSpPr>
          <p:cNvPr id="20" name="Elipse 19">
            <a:extLst>
              <a:ext uri="{FF2B5EF4-FFF2-40B4-BE49-F238E27FC236}">
                <a16:creationId xmlns:a16="http://schemas.microsoft.com/office/drawing/2014/main" id="{2086C5CE-0161-4FD6-9B92-B25D318D92E5}"/>
              </a:ext>
            </a:extLst>
          </p:cNvPr>
          <p:cNvSpPr/>
          <p:nvPr/>
        </p:nvSpPr>
        <p:spPr>
          <a:xfrm>
            <a:off x="-140314" y="-392755"/>
            <a:ext cx="4053270" cy="410153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dirty="0"/>
          </a:p>
        </p:txBody>
      </p:sp>
      <p:sp>
        <p:nvSpPr>
          <p:cNvPr id="21" name="Título 4">
            <a:extLst>
              <a:ext uri="{FF2B5EF4-FFF2-40B4-BE49-F238E27FC236}">
                <a16:creationId xmlns:a16="http://schemas.microsoft.com/office/drawing/2014/main" id="{2BCE97A5-89D4-471B-B4E3-492C01D43A4F}"/>
              </a:ext>
            </a:extLst>
          </p:cNvPr>
          <p:cNvSpPr txBox="1">
            <a:spLocks/>
          </p:cNvSpPr>
          <p:nvPr/>
        </p:nvSpPr>
        <p:spPr>
          <a:xfrm>
            <a:off x="-45318" y="379799"/>
            <a:ext cx="4053270" cy="29665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b="1" dirty="0">
                <a:solidFill>
                  <a:schemeClr val="bg1"/>
                </a:solidFill>
                <a:latin typeface="Avenir Next LT Pro" panose="020B0504020202020204" pitchFamily="34" charset="0"/>
              </a:rPr>
              <a:t>Combustibles fósiles</a:t>
            </a:r>
            <a:br>
              <a:rPr lang="es-ES" b="1" dirty="0">
                <a:solidFill>
                  <a:schemeClr val="bg1"/>
                </a:solidFill>
                <a:latin typeface="Avenir Next LT Pro" panose="020B0504020202020204" pitchFamily="34" charset="0"/>
              </a:rPr>
            </a:br>
            <a:r>
              <a:rPr lang="es-ES" b="1" dirty="0">
                <a:solidFill>
                  <a:schemeClr val="bg1"/>
                </a:solidFill>
                <a:latin typeface="Avenir Next LT Pro" panose="020B0504020202020204" pitchFamily="34" charset="0"/>
              </a:rPr>
              <a:t>2</a:t>
            </a:r>
          </a:p>
        </p:txBody>
      </p:sp>
    </p:spTree>
    <p:extLst>
      <p:ext uri="{BB962C8B-B14F-4D97-AF65-F5344CB8AC3E}">
        <p14:creationId xmlns:p14="http://schemas.microsoft.com/office/powerpoint/2010/main" val="1807054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A0EED67-2064-4427-8E2A-A54F802F1CAC}"/>
              </a:ext>
            </a:extLst>
          </p:cNvPr>
          <p:cNvSpPr/>
          <p:nvPr/>
        </p:nvSpPr>
        <p:spPr>
          <a:xfrm>
            <a:off x="4498428" y="1338645"/>
            <a:ext cx="6892142" cy="49045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 name="CuadroTexto 3"/>
          <p:cNvSpPr txBox="1"/>
          <p:nvPr/>
        </p:nvSpPr>
        <p:spPr>
          <a:xfrm>
            <a:off x="672150" y="5770824"/>
            <a:ext cx="7336206" cy="646331"/>
          </a:xfrm>
          <a:prstGeom prst="rect">
            <a:avLst/>
          </a:prstGeom>
          <a:solidFill>
            <a:schemeClr val="accent6">
              <a:lumMod val="75000"/>
            </a:schemeClr>
          </a:solidFill>
          <a:effectLst>
            <a:outerShdw blurRad="50800" dist="38100" dir="5400000" algn="t" rotWithShape="0">
              <a:prstClr val="black">
                <a:alpha val="40000"/>
              </a:prstClr>
            </a:outerShdw>
          </a:effectLst>
        </p:spPr>
        <p:txBody>
          <a:bodyPr wrap="square" rtlCol="0">
            <a:spAutoFit/>
          </a:bodyPr>
          <a:lstStyle/>
          <a:p>
            <a:pPr algn="ctr"/>
            <a:r>
              <a:rPr lang="es-ES" sz="3600" b="1" dirty="0">
                <a:solidFill>
                  <a:schemeClr val="bg1"/>
                </a:solidFill>
                <a:latin typeface="Avenir Next LT Pro" panose="020B0504020202020204" pitchFamily="34" charset="0"/>
              </a:rPr>
              <a:t>D-e-s-c-a-r-b-o-n-i-z-a-c-i-ó-n</a:t>
            </a:r>
          </a:p>
        </p:txBody>
      </p:sp>
      <p:sp>
        <p:nvSpPr>
          <p:cNvPr id="7" name="CuadroTexto 6">
            <a:extLst>
              <a:ext uri="{FF2B5EF4-FFF2-40B4-BE49-F238E27FC236}">
                <a16:creationId xmlns:a16="http://schemas.microsoft.com/office/drawing/2014/main" id="{B679752B-BB36-47DC-98E7-9A5EBA6791B9}"/>
              </a:ext>
            </a:extLst>
          </p:cNvPr>
          <p:cNvSpPr txBox="1"/>
          <p:nvPr/>
        </p:nvSpPr>
        <p:spPr>
          <a:xfrm>
            <a:off x="770600" y="1736460"/>
            <a:ext cx="3610439" cy="132343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sz="2000" dirty="0">
                <a:latin typeface="Avenir Next LT Pro" panose="020B0504020202020204" pitchFamily="34" charset="0"/>
              </a:rPr>
              <a:t>Actualmente, más del 80 % de la energía que necesita el mundo utiliza combustibles fósiles. </a:t>
            </a:r>
          </a:p>
        </p:txBody>
      </p:sp>
      <p:sp>
        <p:nvSpPr>
          <p:cNvPr id="11" name="CuadroTexto 10">
            <a:extLst>
              <a:ext uri="{FF2B5EF4-FFF2-40B4-BE49-F238E27FC236}">
                <a16:creationId xmlns:a16="http://schemas.microsoft.com/office/drawing/2014/main" id="{902A1EDF-0260-4BB0-A986-5FD6DBB685DF}"/>
              </a:ext>
            </a:extLst>
          </p:cNvPr>
          <p:cNvSpPr txBox="1"/>
          <p:nvPr/>
        </p:nvSpPr>
        <p:spPr>
          <a:xfrm>
            <a:off x="801430" y="523037"/>
            <a:ext cx="11054239" cy="81560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ES" sz="4700" dirty="0">
                <a:solidFill>
                  <a:schemeClr val="accent6">
                    <a:lumMod val="50000"/>
                  </a:schemeClr>
                </a:solidFill>
                <a:latin typeface="Avenir Black" panose="020B0803020203020204" pitchFamily="34" charset="-78"/>
                <a:cs typeface="Avenir Black" panose="020B0803020203020204" pitchFamily="34" charset="-78"/>
              </a:rPr>
              <a:t>Escenarios para el futuro</a:t>
            </a:r>
          </a:p>
        </p:txBody>
      </p:sp>
      <p:sp>
        <p:nvSpPr>
          <p:cNvPr id="12" name="CuadroTexto 11">
            <a:extLst>
              <a:ext uri="{FF2B5EF4-FFF2-40B4-BE49-F238E27FC236}">
                <a16:creationId xmlns:a16="http://schemas.microsoft.com/office/drawing/2014/main" id="{9C6ABF44-C1DC-4A30-B010-8EAF30F6D304}"/>
              </a:ext>
            </a:extLst>
          </p:cNvPr>
          <p:cNvSpPr txBox="1"/>
          <p:nvPr/>
        </p:nvSpPr>
        <p:spPr>
          <a:xfrm>
            <a:off x="623096" y="3208341"/>
            <a:ext cx="3717157" cy="70788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sz="2000" dirty="0">
                <a:latin typeface="Avenir Next LT Pro" panose="020B0504020202020204" pitchFamily="34" charset="0"/>
              </a:rPr>
              <a:t>Solo el 20 % es energía libre de emisiones.</a:t>
            </a:r>
          </a:p>
        </p:txBody>
      </p:sp>
      <p:sp>
        <p:nvSpPr>
          <p:cNvPr id="13" name="CuadroTexto 12">
            <a:extLst>
              <a:ext uri="{FF2B5EF4-FFF2-40B4-BE49-F238E27FC236}">
                <a16:creationId xmlns:a16="http://schemas.microsoft.com/office/drawing/2014/main" id="{57DAE7B5-D187-40B9-B558-DA22AD7BAD33}"/>
              </a:ext>
            </a:extLst>
          </p:cNvPr>
          <p:cNvSpPr txBox="1"/>
          <p:nvPr/>
        </p:nvSpPr>
        <p:spPr>
          <a:xfrm>
            <a:off x="672150" y="4209054"/>
            <a:ext cx="4761152" cy="1384995"/>
          </a:xfrm>
          <a:prstGeom prst="rect">
            <a:avLst/>
          </a:prstGeom>
          <a:solidFill>
            <a:srgbClr val="E2DFCC"/>
          </a:solidFill>
          <a:ln>
            <a:noFill/>
          </a:ln>
          <a:effectLst>
            <a:outerShdw blurRad="50800" dist="38100" dir="5400000" algn="t" rotWithShape="0">
              <a:prstClr val="black">
                <a:alpha val="40000"/>
              </a:prstClr>
            </a:outerShdw>
            <a:softEdge rad="0"/>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S" sz="2800" b="1" dirty="0">
                <a:solidFill>
                  <a:schemeClr val="tx1"/>
                </a:solidFill>
                <a:latin typeface="Avenir Next LT Pro" panose="020B0504020202020204" pitchFamily="34" charset="0"/>
              </a:rPr>
              <a:t>¿Cómo podemos reducir el uso de estos combustibles?</a:t>
            </a:r>
          </a:p>
        </p:txBody>
      </p:sp>
      <p:pic>
        <p:nvPicPr>
          <p:cNvPr id="5" name="Imagen 4">
            <a:extLst>
              <a:ext uri="{FF2B5EF4-FFF2-40B4-BE49-F238E27FC236}">
                <a16:creationId xmlns:a16="http://schemas.microsoft.com/office/drawing/2014/main" id="{B3838B88-1438-4C54-9281-484C0B929C85}"/>
              </a:ext>
            </a:extLst>
          </p:cNvPr>
          <p:cNvPicPr>
            <a:picLocks noChangeAspect="1"/>
          </p:cNvPicPr>
          <p:nvPr/>
        </p:nvPicPr>
        <p:blipFill>
          <a:blip r:embed="rId3"/>
          <a:stretch>
            <a:fillRect/>
          </a:stretch>
        </p:blipFill>
        <p:spPr>
          <a:xfrm>
            <a:off x="5384248" y="1462021"/>
            <a:ext cx="5524500" cy="4200525"/>
          </a:xfrm>
          <a:prstGeom prst="rect">
            <a:avLst/>
          </a:prstGeom>
        </p:spPr>
      </p:pic>
    </p:spTree>
    <p:extLst>
      <p:ext uri="{BB962C8B-B14F-4D97-AF65-F5344CB8AC3E}">
        <p14:creationId xmlns:p14="http://schemas.microsoft.com/office/powerpoint/2010/main" val="3938639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áfico 4" descr="Cabeza con engranajes">
            <a:extLst>
              <a:ext uri="{FF2B5EF4-FFF2-40B4-BE49-F238E27FC236}">
                <a16:creationId xmlns:a16="http://schemas.microsoft.com/office/drawing/2014/main" id="{78A31E85-5574-0B40-8E4A-0857E7108F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603" y="1254585"/>
            <a:ext cx="5571066" cy="5571066"/>
          </a:xfrm>
          <a:prstGeom prst="rect">
            <a:avLst/>
          </a:prstGeom>
        </p:spPr>
      </p:pic>
      <p:sp>
        <p:nvSpPr>
          <p:cNvPr id="2" name="CuadroTexto 1">
            <a:extLst>
              <a:ext uri="{FF2B5EF4-FFF2-40B4-BE49-F238E27FC236}">
                <a16:creationId xmlns:a16="http://schemas.microsoft.com/office/drawing/2014/main" id="{BB17EF77-E326-A542-A986-0EA33C9D22A2}"/>
              </a:ext>
            </a:extLst>
          </p:cNvPr>
          <p:cNvSpPr txBox="1"/>
          <p:nvPr/>
        </p:nvSpPr>
        <p:spPr>
          <a:xfrm>
            <a:off x="1192924" y="636205"/>
            <a:ext cx="10252842" cy="830997"/>
          </a:xfrm>
          <a:prstGeom prst="rect">
            <a:avLst/>
          </a:prstGeom>
          <a:noFill/>
        </p:spPr>
        <p:txBody>
          <a:bodyPr wrap="square" rtlCol="0">
            <a:spAutoFit/>
          </a:bodyPr>
          <a:lstStyle/>
          <a:p>
            <a:pPr>
              <a:spcAft>
                <a:spcPts val="600"/>
              </a:spcAft>
            </a:pPr>
            <a:r>
              <a:rPr lang="es-ES" sz="4800" b="1" dirty="0"/>
              <a:t>OBJETIVO 2050: cero emisiones de CO</a:t>
            </a:r>
            <a:r>
              <a:rPr lang="es-ES" sz="2800" b="1" dirty="0"/>
              <a:t>2</a:t>
            </a:r>
            <a:endParaRPr lang="es-ES" sz="4800" b="1" dirty="0"/>
          </a:p>
        </p:txBody>
      </p:sp>
      <p:sp>
        <p:nvSpPr>
          <p:cNvPr id="3" name="CuadroTexto 2">
            <a:extLst>
              <a:ext uri="{FF2B5EF4-FFF2-40B4-BE49-F238E27FC236}">
                <a16:creationId xmlns:a16="http://schemas.microsoft.com/office/drawing/2014/main" id="{A58D5CCD-3FDE-A441-892A-5AE098E1EA87}"/>
              </a:ext>
            </a:extLst>
          </p:cNvPr>
          <p:cNvSpPr txBox="1"/>
          <p:nvPr/>
        </p:nvSpPr>
        <p:spPr>
          <a:xfrm>
            <a:off x="2654491" y="4615462"/>
            <a:ext cx="2225289" cy="707886"/>
          </a:xfrm>
          <a:prstGeom prst="rect">
            <a:avLst/>
          </a:prstGeom>
          <a:noFill/>
        </p:spPr>
        <p:txBody>
          <a:bodyPr wrap="none" rtlCol="0">
            <a:spAutoFit/>
          </a:bodyPr>
          <a:lstStyle/>
          <a:p>
            <a:pPr>
              <a:spcAft>
                <a:spcPts val="600"/>
              </a:spcAft>
            </a:pPr>
            <a:r>
              <a:rPr lang="es-ES" sz="4000" b="1" dirty="0">
                <a:solidFill>
                  <a:schemeClr val="bg1"/>
                </a:solidFill>
                <a:latin typeface="Avenir Next LT Pro" panose="020B0504020202020204" pitchFamily="34" charset="0"/>
              </a:rPr>
              <a:t>¿Cómo?</a:t>
            </a:r>
          </a:p>
        </p:txBody>
      </p:sp>
      <p:grpSp>
        <p:nvGrpSpPr>
          <p:cNvPr id="9" name="Google Shape;719;p41">
            <a:extLst>
              <a:ext uri="{FF2B5EF4-FFF2-40B4-BE49-F238E27FC236}">
                <a16:creationId xmlns:a16="http://schemas.microsoft.com/office/drawing/2014/main" id="{21BA9053-12EF-AB44-AD6B-8EF528B3C8BA}"/>
              </a:ext>
            </a:extLst>
          </p:cNvPr>
          <p:cNvGrpSpPr>
            <a:grpSpLocks noChangeAspect="1"/>
          </p:cNvGrpSpPr>
          <p:nvPr/>
        </p:nvGrpSpPr>
        <p:grpSpPr>
          <a:xfrm>
            <a:off x="7147962" y="4281238"/>
            <a:ext cx="1011669" cy="957725"/>
            <a:chOff x="6618700" y="1635475"/>
            <a:chExt cx="456675" cy="432325"/>
          </a:xfrm>
        </p:grpSpPr>
        <p:sp>
          <p:nvSpPr>
            <p:cNvPr id="11" name="Google Shape;720;p41">
              <a:extLst>
                <a:ext uri="{FF2B5EF4-FFF2-40B4-BE49-F238E27FC236}">
                  <a16:creationId xmlns:a16="http://schemas.microsoft.com/office/drawing/2014/main" id="{E08499AF-0546-D940-8B9A-5255DBE16A48}"/>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721;p41">
              <a:extLst>
                <a:ext uri="{FF2B5EF4-FFF2-40B4-BE49-F238E27FC236}">
                  <a16:creationId xmlns:a16="http://schemas.microsoft.com/office/drawing/2014/main" id="{B3C1BFCF-0478-B348-BC31-2D695C6EC385}"/>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722;p41">
              <a:extLst>
                <a:ext uri="{FF2B5EF4-FFF2-40B4-BE49-F238E27FC236}">
                  <a16:creationId xmlns:a16="http://schemas.microsoft.com/office/drawing/2014/main" id="{FF7D9E6E-15BC-1444-B87C-BC7EA4F47036}"/>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723;p41">
              <a:extLst>
                <a:ext uri="{FF2B5EF4-FFF2-40B4-BE49-F238E27FC236}">
                  <a16:creationId xmlns:a16="http://schemas.microsoft.com/office/drawing/2014/main" id="{69AF1666-14FB-E549-9083-AB0B4F61D4E6}"/>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724;p41">
              <a:extLst>
                <a:ext uri="{FF2B5EF4-FFF2-40B4-BE49-F238E27FC236}">
                  <a16:creationId xmlns:a16="http://schemas.microsoft.com/office/drawing/2014/main" id="{23253E92-A5C9-254B-A158-246364C16B23}"/>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7" name="CuadroTexto 6">
            <a:extLst>
              <a:ext uri="{FF2B5EF4-FFF2-40B4-BE49-F238E27FC236}">
                <a16:creationId xmlns:a16="http://schemas.microsoft.com/office/drawing/2014/main" id="{BFD48FE7-65CE-9742-AD54-8C2D2DEDB129}"/>
              </a:ext>
            </a:extLst>
          </p:cNvPr>
          <p:cNvSpPr txBox="1"/>
          <p:nvPr/>
        </p:nvSpPr>
        <p:spPr>
          <a:xfrm>
            <a:off x="9142028" y="3505568"/>
            <a:ext cx="2042547" cy="830997"/>
          </a:xfrm>
          <a:prstGeom prst="rect">
            <a:avLst/>
          </a:prstGeom>
          <a:noFill/>
        </p:spPr>
        <p:txBody>
          <a:bodyPr wrap="none" rtlCol="0">
            <a:spAutoFit/>
          </a:bodyPr>
          <a:lstStyle/>
          <a:p>
            <a:r>
              <a:rPr lang="es-ES" sz="4800" b="1" dirty="0">
                <a:solidFill>
                  <a:schemeClr val="accent6"/>
                </a:solidFill>
                <a:latin typeface="Avenir Next LT Pro" panose="020B0504020202020204" pitchFamily="34" charset="0"/>
              </a:rPr>
              <a:t>IDEAS</a:t>
            </a:r>
          </a:p>
        </p:txBody>
      </p:sp>
      <p:grpSp>
        <p:nvGrpSpPr>
          <p:cNvPr id="17" name="Google Shape;719;p41">
            <a:extLst>
              <a:ext uri="{FF2B5EF4-FFF2-40B4-BE49-F238E27FC236}">
                <a16:creationId xmlns:a16="http://schemas.microsoft.com/office/drawing/2014/main" id="{1CDD26CA-578B-47FA-9507-AD9DAC7BE231}"/>
              </a:ext>
            </a:extLst>
          </p:cNvPr>
          <p:cNvGrpSpPr>
            <a:grpSpLocks noChangeAspect="1"/>
          </p:cNvGrpSpPr>
          <p:nvPr/>
        </p:nvGrpSpPr>
        <p:grpSpPr>
          <a:xfrm>
            <a:off x="6182261" y="2906601"/>
            <a:ext cx="2621353" cy="2481578"/>
            <a:chOff x="6618700" y="1635475"/>
            <a:chExt cx="456675" cy="432325"/>
          </a:xfrm>
        </p:grpSpPr>
        <p:sp>
          <p:nvSpPr>
            <p:cNvPr id="18" name="Google Shape;720;p41">
              <a:extLst>
                <a:ext uri="{FF2B5EF4-FFF2-40B4-BE49-F238E27FC236}">
                  <a16:creationId xmlns:a16="http://schemas.microsoft.com/office/drawing/2014/main" id="{1B1E4F87-D482-478A-BF33-9196999DE9F8}"/>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9" name="Google Shape;721;p41">
              <a:extLst>
                <a:ext uri="{FF2B5EF4-FFF2-40B4-BE49-F238E27FC236}">
                  <a16:creationId xmlns:a16="http://schemas.microsoft.com/office/drawing/2014/main" id="{5034B2CF-8235-4D1C-923C-DC365FBDB817}"/>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722;p41">
              <a:extLst>
                <a:ext uri="{FF2B5EF4-FFF2-40B4-BE49-F238E27FC236}">
                  <a16:creationId xmlns:a16="http://schemas.microsoft.com/office/drawing/2014/main" id="{86903400-063F-4B25-9D84-8035BAD511C9}"/>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723;p41">
              <a:extLst>
                <a:ext uri="{FF2B5EF4-FFF2-40B4-BE49-F238E27FC236}">
                  <a16:creationId xmlns:a16="http://schemas.microsoft.com/office/drawing/2014/main" id="{0F7EF30F-03B3-41A4-BF49-FBE8D35D2949}"/>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724;p41">
              <a:extLst>
                <a:ext uri="{FF2B5EF4-FFF2-40B4-BE49-F238E27FC236}">
                  <a16:creationId xmlns:a16="http://schemas.microsoft.com/office/drawing/2014/main" id="{846780BF-8F56-4039-A805-458E2F2D582C}"/>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6">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49214593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4726</TotalTime>
  <Words>3127</Words>
  <Application>Microsoft Office PowerPoint</Application>
  <PresentationFormat>Panorámica</PresentationFormat>
  <Paragraphs>238</Paragraphs>
  <Slides>16</Slides>
  <Notes>16</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16</vt:i4>
      </vt:variant>
    </vt:vector>
  </HeadingPairs>
  <TitlesOfParts>
    <vt:vector size="25" baseType="lpstr">
      <vt:lpstr>Arial</vt:lpstr>
      <vt:lpstr>Avenir</vt:lpstr>
      <vt:lpstr>Avenir Black</vt:lpstr>
      <vt:lpstr>Avenir Next LT Pro</vt:lpstr>
      <vt:lpstr>Calibri</vt:lpstr>
      <vt:lpstr>Calibri Light</vt:lpstr>
      <vt:lpstr>Josefin Sans</vt:lpstr>
      <vt:lpstr>Josefin Sans SemiBold</vt:lpstr>
      <vt:lpstr>Tema de Office</vt:lpstr>
      <vt:lpstr>Presentación de PowerPoint</vt:lpstr>
      <vt:lpstr>Presentación de PowerPoint</vt:lpstr>
      <vt:lpstr>Presentación de PowerPoint</vt:lpstr>
      <vt:lpstr>Presentación de PowerPoint</vt:lpstr>
      <vt:lpstr>Presentación de PowerPoint</vt:lpstr>
      <vt:lpstr>Combustibles fósiles 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Descarbonización de la energía</dc:title>
  <dc:creator>Natalia Rodríguez Valls</dc:creator>
  <cp:lastModifiedBy>Chamochin Escribano, Raquel</cp:lastModifiedBy>
  <cp:revision>194</cp:revision>
  <dcterms:created xsi:type="dcterms:W3CDTF">2019-12-02T12:11:10Z</dcterms:created>
  <dcterms:modified xsi:type="dcterms:W3CDTF">2021-10-13T13:49:02Z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19c027e-33b7-45fc-a572-8ffa5d09ec36_Enabled">
    <vt:lpwstr>true</vt:lpwstr>
  </property>
  <property fmtid="{D5CDD505-2E9C-101B-9397-08002B2CF9AE}" pid="3" name="MSIP_Label_019c027e-33b7-45fc-a572-8ffa5d09ec36_SetDate">
    <vt:lpwstr>2021-10-13T13:48:40Z</vt:lpwstr>
  </property>
  <property fmtid="{D5CDD505-2E9C-101B-9397-08002B2CF9AE}" pid="4" name="MSIP_Label_019c027e-33b7-45fc-a572-8ffa5d09ec36_Method">
    <vt:lpwstr>Standard</vt:lpwstr>
  </property>
  <property fmtid="{D5CDD505-2E9C-101B-9397-08002B2CF9AE}" pid="5" name="MSIP_Label_019c027e-33b7-45fc-a572-8ffa5d09ec36_Name">
    <vt:lpwstr>Internal Use</vt:lpwstr>
  </property>
  <property fmtid="{D5CDD505-2E9C-101B-9397-08002B2CF9AE}" pid="6" name="MSIP_Label_019c027e-33b7-45fc-a572-8ffa5d09ec36_SiteId">
    <vt:lpwstr>031a09bc-a2bf-44df-888e-4e09355b7a24</vt:lpwstr>
  </property>
  <property fmtid="{D5CDD505-2E9C-101B-9397-08002B2CF9AE}" pid="7" name="MSIP_Label_019c027e-33b7-45fc-a572-8ffa5d09ec36_ActionId">
    <vt:lpwstr>9900f98c-fc87-4b8d-991d-7c5f04dd6061</vt:lpwstr>
  </property>
  <property fmtid="{D5CDD505-2E9C-101B-9397-08002B2CF9AE}" pid="8" name="MSIP_Label_019c027e-33b7-45fc-a572-8ffa5d09ec36_ContentBits">
    <vt:lpwstr>2</vt:lpwstr>
  </property>
</Properties>
</file>